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8"/>
    <p:sldId id="257" r:id="rId49"/>
    <p:sldId id="258" r:id="rId50"/>
    <p:sldId id="259" r:id="rId51"/>
    <p:sldId id="260" r:id="rId52"/>
    <p:sldId id="261" r:id="rId53"/>
    <p:sldId id="262" r:id="rId54"/>
    <p:sldId id="263" r:id="rId55"/>
    <p:sldId id="264" r:id="rId56"/>
    <p:sldId id="265" r:id="rId57"/>
    <p:sldId id="266" r:id="rId58"/>
    <p:sldId id="267" r:id="rId59"/>
    <p:sldId id="268" r:id="rId60"/>
    <p:sldId id="269" r:id="rId61"/>
    <p:sldId id="270" r:id="rId62"/>
    <p:sldId id="271" r:id="rId6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Canva Sans" charset="1" panose="020B0503030501040103"/>
      <p:regular r:id="rId12"/>
    </p:embeddedFont>
    <p:embeddedFont>
      <p:font typeface="Canva Sans Bold" charset="1" panose="020B0803030501040103"/>
      <p:regular r:id="rId13"/>
    </p:embeddedFont>
    <p:embeddedFont>
      <p:font typeface="Canva Sans Italics" charset="1" panose="020B0503030501040103"/>
      <p:regular r:id="rId14"/>
    </p:embeddedFont>
    <p:embeddedFont>
      <p:font typeface="Canva Sans Bold Italics" charset="1" panose="020B0803030501040103"/>
      <p:regular r:id="rId15"/>
    </p:embeddedFont>
    <p:embeddedFont>
      <p:font typeface="Canva Sans Medium" charset="1" panose="020B0603030501040103"/>
      <p:regular r:id="rId16"/>
    </p:embeddedFont>
    <p:embeddedFont>
      <p:font typeface="Canva Sans Medium Italics" charset="1" panose="020B0603030501040103"/>
      <p:regular r:id="rId17"/>
    </p:embeddedFont>
    <p:embeddedFont>
      <p:font typeface="Quicksand" charset="1" panose="00000500000000000000"/>
      <p:regular r:id="rId18"/>
    </p:embeddedFont>
    <p:embeddedFont>
      <p:font typeface="Quicksand Bold" charset="1" panose="00000800000000000000"/>
      <p:regular r:id="rId19"/>
    </p:embeddedFont>
    <p:embeddedFont>
      <p:font typeface="Quicksand Light" charset="1" panose="00000400000000000000"/>
      <p:regular r:id="rId20"/>
    </p:embeddedFont>
    <p:embeddedFont>
      <p:font typeface="Quicksand Medium" charset="1" panose="00000600000000000000"/>
      <p:regular r:id="rId21"/>
    </p:embeddedFont>
    <p:embeddedFont>
      <p:font typeface="Be Vietnam" charset="1" panose="00000500000000000000"/>
      <p:regular r:id="rId22"/>
    </p:embeddedFont>
    <p:embeddedFont>
      <p:font typeface="Be Vietnam Italics" charset="1" panose="00000500000000000000"/>
      <p:regular r:id="rId23"/>
    </p:embeddedFont>
    <p:embeddedFont>
      <p:font typeface="Be Vietnam Thin" charset="1" panose="00000200000000000000"/>
      <p:regular r:id="rId24"/>
    </p:embeddedFont>
    <p:embeddedFont>
      <p:font typeface="Be Vietnam Thin Italics" charset="1" panose="00000300000000000000"/>
      <p:regular r:id="rId25"/>
    </p:embeddedFont>
    <p:embeddedFont>
      <p:font typeface="Be Vietnam Medium" charset="1" panose="00000600000000000000"/>
      <p:regular r:id="rId26"/>
    </p:embeddedFont>
    <p:embeddedFont>
      <p:font typeface="Be Vietnam Medium Italics" charset="1" panose="00000600000000000000"/>
      <p:regular r:id="rId27"/>
    </p:embeddedFont>
    <p:embeddedFont>
      <p:font typeface="Be Vietnam Ultra-Bold" charset="1" panose="00000900000000000000"/>
      <p:regular r:id="rId28"/>
    </p:embeddedFont>
    <p:embeddedFont>
      <p:font typeface="Be Vietnam Ultra-Bold Italics" charset="1" panose="00000900000000000000"/>
      <p:regular r:id="rId29"/>
    </p:embeddedFont>
    <p:embeddedFont>
      <p:font typeface="Montserrat" charset="1" panose="00000500000000000000"/>
      <p:regular r:id="rId30"/>
    </p:embeddedFont>
    <p:embeddedFont>
      <p:font typeface="Montserrat Bold" charset="1" panose="00000800000000000000"/>
      <p:regular r:id="rId31"/>
    </p:embeddedFont>
    <p:embeddedFont>
      <p:font typeface="Montserrat Italics" charset="1" panose="00000500000000000000"/>
      <p:regular r:id="rId32"/>
    </p:embeddedFont>
    <p:embeddedFont>
      <p:font typeface="Montserrat Bold Italics" charset="1" panose="00000800000000000000"/>
      <p:regular r:id="rId33"/>
    </p:embeddedFont>
    <p:embeddedFont>
      <p:font typeface="Montserrat Thin" charset="1" panose="00000300000000000000"/>
      <p:regular r:id="rId34"/>
    </p:embeddedFont>
    <p:embeddedFont>
      <p:font typeface="Montserrat Thin Italics" charset="1" panose="00000300000000000000"/>
      <p:regular r:id="rId35"/>
    </p:embeddedFont>
    <p:embeddedFont>
      <p:font typeface="Montserrat Extra-Light" charset="1" panose="00000300000000000000"/>
      <p:regular r:id="rId36"/>
    </p:embeddedFont>
    <p:embeddedFont>
      <p:font typeface="Montserrat Extra-Light Italics" charset="1" panose="00000300000000000000"/>
      <p:regular r:id="rId37"/>
    </p:embeddedFont>
    <p:embeddedFont>
      <p:font typeface="Montserrat Light" charset="1" panose="00000400000000000000"/>
      <p:regular r:id="rId38"/>
    </p:embeddedFont>
    <p:embeddedFont>
      <p:font typeface="Montserrat Light Italics" charset="1" panose="00000400000000000000"/>
      <p:regular r:id="rId39"/>
    </p:embeddedFont>
    <p:embeddedFont>
      <p:font typeface="Montserrat Medium" charset="1" panose="00000600000000000000"/>
      <p:regular r:id="rId40"/>
    </p:embeddedFont>
    <p:embeddedFont>
      <p:font typeface="Montserrat Medium Italics" charset="1" panose="00000600000000000000"/>
      <p:regular r:id="rId41"/>
    </p:embeddedFont>
    <p:embeddedFont>
      <p:font typeface="Montserrat Semi-Bold" charset="1" panose="00000700000000000000"/>
      <p:regular r:id="rId42"/>
    </p:embeddedFont>
    <p:embeddedFont>
      <p:font typeface="Montserrat Semi-Bold Italics" charset="1" panose="00000700000000000000"/>
      <p:regular r:id="rId43"/>
    </p:embeddedFont>
    <p:embeddedFont>
      <p:font typeface="Montserrat Ultra-Bold" charset="1" panose="00000900000000000000"/>
      <p:regular r:id="rId44"/>
    </p:embeddedFont>
    <p:embeddedFont>
      <p:font typeface="Montserrat Ultra-Bold Italics" charset="1" panose="00000900000000000000"/>
      <p:regular r:id="rId45"/>
    </p:embeddedFont>
    <p:embeddedFont>
      <p:font typeface="Montserrat Heavy" charset="1" panose="00000A00000000000000"/>
      <p:regular r:id="rId46"/>
    </p:embeddedFont>
    <p:embeddedFont>
      <p:font typeface="Montserrat Heavy Italics" charset="1" panose="00000A0000000000000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slides/slide1.xml" Type="http://schemas.openxmlformats.org/officeDocument/2006/relationships/slide"/><Relationship Id="rId49" Target="slides/slide2.xml" Type="http://schemas.openxmlformats.org/officeDocument/2006/relationships/slide"/><Relationship Id="rId5" Target="tableStyles.xml" Type="http://schemas.openxmlformats.org/officeDocument/2006/relationships/tableStyles"/><Relationship Id="rId50" Target="slides/slide3.xml" Type="http://schemas.openxmlformats.org/officeDocument/2006/relationships/slide"/><Relationship Id="rId51" Target="slides/slide4.xml" Type="http://schemas.openxmlformats.org/officeDocument/2006/relationships/slide"/><Relationship Id="rId52" Target="slides/slide5.xml" Type="http://schemas.openxmlformats.org/officeDocument/2006/relationships/slide"/><Relationship Id="rId53" Target="slides/slide6.xml" Type="http://schemas.openxmlformats.org/officeDocument/2006/relationships/slide"/><Relationship Id="rId54" Target="slides/slide7.xml" Type="http://schemas.openxmlformats.org/officeDocument/2006/relationships/slide"/><Relationship Id="rId55" Target="slides/slide8.xml" Type="http://schemas.openxmlformats.org/officeDocument/2006/relationships/slide"/><Relationship Id="rId56" Target="slides/slide9.xml" Type="http://schemas.openxmlformats.org/officeDocument/2006/relationships/slide"/><Relationship Id="rId57" Target="slides/slide10.xml" Type="http://schemas.openxmlformats.org/officeDocument/2006/relationships/slide"/><Relationship Id="rId58" Target="slides/slide11.xml" Type="http://schemas.openxmlformats.org/officeDocument/2006/relationships/slide"/><Relationship Id="rId59" Target="slides/slide12.xml" Type="http://schemas.openxmlformats.org/officeDocument/2006/relationships/slide"/><Relationship Id="rId6" Target="fonts/font6.fntdata" Type="http://schemas.openxmlformats.org/officeDocument/2006/relationships/font"/><Relationship Id="rId60" Target="slides/slide13.xml" Type="http://schemas.openxmlformats.org/officeDocument/2006/relationships/slide"/><Relationship Id="rId61" Target="slides/slide14.xml" Type="http://schemas.openxmlformats.org/officeDocument/2006/relationships/slide"/><Relationship Id="rId62" Target="slides/slide15.xml" Type="http://schemas.openxmlformats.org/officeDocument/2006/relationships/slide"/><Relationship Id="rId63" Target="slides/slide16.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444633" y="9730382"/>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4" id="4"/>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842659" y="1068800"/>
            <a:ext cx="6226141" cy="8149399"/>
          </a:xfrm>
          <a:custGeom>
            <a:avLst/>
            <a:gdLst/>
            <a:ahLst/>
            <a:cxnLst/>
            <a:rect r="r" b="b" t="t" l="l"/>
            <a:pathLst>
              <a:path h="8149399" w="6226141">
                <a:moveTo>
                  <a:pt x="0" y="0"/>
                </a:moveTo>
                <a:lnTo>
                  <a:pt x="6226141" y="0"/>
                </a:lnTo>
                <a:lnTo>
                  <a:pt x="6226141" y="8149400"/>
                </a:lnTo>
                <a:lnTo>
                  <a:pt x="0" y="8149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219200" y="3117938"/>
            <a:ext cx="8853878" cy="2607076"/>
          </a:xfrm>
          <a:prstGeom prst="rect">
            <a:avLst/>
          </a:prstGeom>
        </p:spPr>
        <p:txBody>
          <a:bodyPr anchor="t" rtlCol="false" tIns="0" lIns="0" bIns="0" rIns="0">
            <a:spAutoFit/>
          </a:bodyPr>
          <a:lstStyle/>
          <a:p>
            <a:pPr marL="0" indent="0" lvl="0">
              <a:lnSpc>
                <a:spcPts val="10015"/>
              </a:lnSpc>
            </a:pPr>
            <a:r>
              <a:rPr lang="en-US" sz="10015" spc="-420">
                <a:solidFill>
                  <a:srgbClr val="3139A8"/>
                </a:solidFill>
                <a:latin typeface="Be Vietnam Ultra-Bold"/>
              </a:rPr>
              <a:t>KEYLOGGER AND SECURITY</a:t>
            </a:r>
          </a:p>
        </p:txBody>
      </p:sp>
      <p:sp>
        <p:nvSpPr>
          <p:cNvPr name="TextBox 10" id="10"/>
          <p:cNvSpPr txBox="true"/>
          <p:nvPr/>
        </p:nvSpPr>
        <p:spPr>
          <a:xfrm rot="0">
            <a:off x="4944639" y="7065599"/>
            <a:ext cx="8398722" cy="2152601"/>
          </a:xfrm>
          <a:prstGeom prst="rect">
            <a:avLst/>
          </a:prstGeom>
        </p:spPr>
        <p:txBody>
          <a:bodyPr anchor="t" rtlCol="false" tIns="0" lIns="0" bIns="0" rIns="0">
            <a:spAutoFit/>
          </a:bodyPr>
          <a:lstStyle/>
          <a:p>
            <a:pPr algn="ctr">
              <a:lnSpc>
                <a:spcPts val="5675"/>
              </a:lnSpc>
            </a:pPr>
            <a:r>
              <a:rPr lang="en-US" sz="5354" spc="-224">
                <a:solidFill>
                  <a:srgbClr val="3139A8"/>
                </a:solidFill>
                <a:latin typeface="Be Vietnam Ultra-Bold"/>
              </a:rPr>
              <a:t>AP.JANANI</a:t>
            </a:r>
          </a:p>
          <a:p>
            <a:pPr algn="ctr">
              <a:lnSpc>
                <a:spcPts val="5675"/>
              </a:lnSpc>
            </a:pPr>
            <a:r>
              <a:rPr lang="en-US" sz="5354" spc="-224">
                <a:solidFill>
                  <a:srgbClr val="3139A8"/>
                </a:solidFill>
                <a:latin typeface="Be Vietnam Ultra-Bold"/>
              </a:rPr>
              <a:t>CSE</a:t>
            </a:r>
          </a:p>
          <a:p>
            <a:pPr algn="ctr" marL="0" indent="0" lvl="0">
              <a:lnSpc>
                <a:spcPts val="5675"/>
              </a:lnSpc>
            </a:pPr>
            <a:r>
              <a:rPr lang="en-US" sz="5354" spc="-224">
                <a:solidFill>
                  <a:srgbClr val="3139A8"/>
                </a:solidFill>
                <a:latin typeface="Be Vietnam Ultra-Bold"/>
              </a:rPr>
              <a:t>VVCET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5383FF"/>
        </a:solidFill>
      </p:bgPr>
    </p:bg>
    <p:spTree>
      <p:nvGrpSpPr>
        <p:cNvPr id="1" name=""/>
        <p:cNvGrpSpPr/>
        <p:nvPr/>
      </p:nvGrpSpPr>
      <p:grpSpPr>
        <a:xfrm>
          <a:off x="0" y="0"/>
          <a:ext cx="0" cy="0"/>
          <a:chOff x="0" y="0"/>
          <a:chExt cx="0" cy="0"/>
        </a:xfrm>
      </p:grpSpPr>
      <p:grpSp>
        <p:nvGrpSpPr>
          <p:cNvPr name="Group 2" id="2"/>
          <p:cNvGrpSpPr/>
          <p:nvPr/>
        </p:nvGrpSpPr>
        <p:grpSpPr>
          <a:xfrm rot="0">
            <a:off x="10919864" y="-633455"/>
            <a:ext cx="8614880" cy="11553911"/>
            <a:chOff x="0" y="0"/>
            <a:chExt cx="2178593" cy="2921836"/>
          </a:xfrm>
        </p:grpSpPr>
        <p:sp>
          <p:nvSpPr>
            <p:cNvPr name="Freeform 3" id="3"/>
            <p:cNvSpPr/>
            <p:nvPr/>
          </p:nvSpPr>
          <p:spPr>
            <a:xfrm flipH="false" flipV="false" rot="0">
              <a:off x="0" y="0"/>
              <a:ext cx="2178593" cy="2921836"/>
            </a:xfrm>
            <a:custGeom>
              <a:avLst/>
              <a:gdLst/>
              <a:ahLst/>
              <a:cxnLst/>
              <a:rect r="r" b="b" t="t" l="l"/>
              <a:pathLst>
                <a:path h="2921836" w="2178593">
                  <a:moveTo>
                    <a:pt x="0" y="0"/>
                  </a:moveTo>
                  <a:lnTo>
                    <a:pt x="2178593" y="0"/>
                  </a:lnTo>
                  <a:lnTo>
                    <a:pt x="2178593" y="2921836"/>
                  </a:lnTo>
                  <a:lnTo>
                    <a:pt x="0" y="2921836"/>
                  </a:lnTo>
                  <a:close/>
                </a:path>
              </a:pathLst>
            </a:custGeom>
            <a:solidFill>
              <a:srgbClr val="F1EBE5"/>
            </a:solidFill>
          </p:spPr>
        </p:sp>
        <p:sp>
          <p:nvSpPr>
            <p:cNvPr name="TextBox 4" id="4"/>
            <p:cNvSpPr txBox="true"/>
            <p:nvPr/>
          </p:nvSpPr>
          <p:spPr>
            <a:xfrm>
              <a:off x="0" y="19050"/>
              <a:ext cx="2178593" cy="2902786"/>
            </a:xfrm>
            <a:prstGeom prst="rect">
              <a:avLst/>
            </a:prstGeom>
          </p:spPr>
          <p:txBody>
            <a:bodyPr anchor="ctr" rtlCol="false" tIns="50800" lIns="50800" bIns="50800" rIns="50800"/>
            <a:lstStyle/>
            <a:p>
              <a:pPr algn="ctr">
                <a:lnSpc>
                  <a:spcPts val="2266"/>
                </a:lnSpc>
              </a:pPr>
            </a:p>
          </p:txBody>
        </p:sp>
      </p:grpSp>
      <p:sp>
        <p:nvSpPr>
          <p:cNvPr name="Freeform 5" id="5"/>
          <p:cNvSpPr/>
          <p:nvPr/>
        </p:nvSpPr>
        <p:spPr>
          <a:xfrm flipH="false" flipV="false" rot="0">
            <a:off x="11744995" y="1670607"/>
            <a:ext cx="5959485" cy="6945787"/>
          </a:xfrm>
          <a:custGeom>
            <a:avLst/>
            <a:gdLst/>
            <a:ahLst/>
            <a:cxnLst/>
            <a:rect r="r" b="b" t="t" l="l"/>
            <a:pathLst>
              <a:path h="6945787" w="5959485">
                <a:moveTo>
                  <a:pt x="0" y="0"/>
                </a:moveTo>
                <a:lnTo>
                  <a:pt x="5959485" y="0"/>
                </a:lnTo>
                <a:lnTo>
                  <a:pt x="5959485" y="6945786"/>
                </a:lnTo>
                <a:lnTo>
                  <a:pt x="0" y="69457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7442" y="137922"/>
            <a:ext cx="10927307" cy="1819656"/>
          </a:xfrm>
          <a:prstGeom prst="rect">
            <a:avLst/>
          </a:prstGeom>
        </p:spPr>
        <p:txBody>
          <a:bodyPr anchor="t" rtlCol="false" tIns="0" lIns="0" bIns="0" rIns="0">
            <a:spAutoFit/>
          </a:bodyPr>
          <a:lstStyle/>
          <a:p>
            <a:pPr marL="0" indent="0" lvl="0">
              <a:lnSpc>
                <a:spcPts val="7182"/>
              </a:lnSpc>
            </a:pPr>
            <a:r>
              <a:rPr lang="en-US" sz="6300" spc="-264">
                <a:solidFill>
                  <a:srgbClr val="FFFFFF"/>
                </a:solidFill>
                <a:latin typeface="Be Vietnam Ultra-Bold"/>
              </a:rPr>
              <a:t>ALGORITHM AND DEVELOPMENT:</a:t>
            </a:r>
          </a:p>
        </p:txBody>
      </p:sp>
      <p:sp>
        <p:nvSpPr>
          <p:cNvPr name="TextBox 7" id="7"/>
          <p:cNvSpPr txBox="true"/>
          <p:nvPr/>
        </p:nvSpPr>
        <p:spPr>
          <a:xfrm rot="0">
            <a:off x="-7442" y="1805178"/>
            <a:ext cx="10919864" cy="8028053"/>
          </a:xfrm>
          <a:prstGeom prst="rect">
            <a:avLst/>
          </a:prstGeom>
        </p:spPr>
        <p:txBody>
          <a:bodyPr anchor="t" rtlCol="false" tIns="0" lIns="0" bIns="0" rIns="0">
            <a:spAutoFit/>
          </a:bodyPr>
          <a:lstStyle/>
          <a:p>
            <a:pPr>
              <a:lnSpc>
                <a:spcPts val="5831"/>
              </a:lnSpc>
            </a:pPr>
            <a:r>
              <a:rPr lang="en-US" sz="3599">
                <a:solidFill>
                  <a:srgbClr val="201E21"/>
                </a:solidFill>
                <a:latin typeface="Quicksand"/>
              </a:rPr>
              <a:t>The system will employ a combination of signature-based and behavior-based algorithms for keylogger detection. Signature-based algorithms will identify known patterns and signatures associated with keyloggers, while behavior-based algorithms will analyze user input patterns and system activities to detect anomalies indicative of keylogger behavior. Development will involve coding the algorithms in a secure programming language and rigorous testing to ensure accuracy and efficiency.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597241" y="1121159"/>
            <a:ext cx="6042413" cy="8044682"/>
            <a:chOff x="0" y="0"/>
            <a:chExt cx="3663950" cy="4878070"/>
          </a:xfrm>
        </p:grpSpPr>
        <p:sp>
          <p:nvSpPr>
            <p:cNvPr name="Freeform 3" id="3"/>
            <p:cNvSpPr/>
            <p:nvPr/>
          </p:nvSpPr>
          <p:spPr>
            <a:xfrm flipH="false" flipV="false" rot="0">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2"/>
              <a:stretch>
                <a:fillRect l="-59832" t="0" r="-59832" b="0"/>
              </a:stretch>
            </a:blipFill>
          </p:spPr>
        </p:sp>
        <p:sp>
          <p:nvSpPr>
            <p:cNvPr name="Freeform 4" id="4"/>
            <p:cNvSpPr/>
            <p:nvPr/>
          </p:nvSpPr>
          <p:spPr>
            <a:xfrm flipH="false" flipV="false" rot="0">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name="TextBox 5" id="5"/>
          <p:cNvSpPr txBox="true"/>
          <p:nvPr/>
        </p:nvSpPr>
        <p:spPr>
          <a:xfrm rot="0">
            <a:off x="0" y="96269"/>
            <a:ext cx="8385935" cy="1024890"/>
          </a:xfrm>
          <a:prstGeom prst="rect">
            <a:avLst/>
          </a:prstGeom>
        </p:spPr>
        <p:txBody>
          <a:bodyPr anchor="t" rtlCol="false" tIns="0" lIns="0" bIns="0" rIns="0">
            <a:spAutoFit/>
          </a:bodyPr>
          <a:lstStyle/>
          <a:p>
            <a:pPr marL="0" indent="0" lvl="0">
              <a:lnSpc>
                <a:spcPts val="7979"/>
              </a:lnSpc>
            </a:pPr>
            <a:r>
              <a:rPr lang="en-US" sz="6999" spc="-293">
                <a:solidFill>
                  <a:srgbClr val="FFFFFF"/>
                </a:solidFill>
                <a:latin typeface="Be Vietnam Ultra-Bold"/>
              </a:rPr>
              <a:t>RESULT:</a:t>
            </a:r>
          </a:p>
        </p:txBody>
      </p:sp>
      <p:sp>
        <p:nvSpPr>
          <p:cNvPr name="TextBox 6" id="6"/>
          <p:cNvSpPr txBox="true"/>
          <p:nvPr/>
        </p:nvSpPr>
        <p:spPr>
          <a:xfrm rot="0">
            <a:off x="0" y="902084"/>
            <a:ext cx="10597241" cy="9542912"/>
          </a:xfrm>
          <a:prstGeom prst="rect">
            <a:avLst/>
          </a:prstGeom>
        </p:spPr>
        <p:txBody>
          <a:bodyPr anchor="t" rtlCol="false" tIns="0" lIns="0" bIns="0" rIns="0">
            <a:spAutoFit/>
          </a:bodyPr>
          <a:lstStyle/>
          <a:p>
            <a:pPr>
              <a:lnSpc>
                <a:spcPts val="8423"/>
              </a:lnSpc>
            </a:pPr>
            <a:r>
              <a:rPr lang="en-US" sz="5199">
                <a:solidFill>
                  <a:srgbClr val="FFFFFF"/>
                </a:solidFill>
                <a:latin typeface="Quicksand Medium"/>
              </a:rPr>
              <a:t>Upon implementation, the system successfully detects and blocks keyloggers in real-time, preventing unauthorized access to sensitive keystrokes. It enhances the overall security posture of the system, reducing the risk of data breaches and privacy violations.</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3139A8"/>
        </a:solidFill>
      </p:bgPr>
    </p:bg>
    <p:spTree>
      <p:nvGrpSpPr>
        <p:cNvPr id="1" name=""/>
        <p:cNvGrpSpPr/>
        <p:nvPr/>
      </p:nvGrpSpPr>
      <p:grpSpPr>
        <a:xfrm>
          <a:off x="0" y="0"/>
          <a:ext cx="0" cy="0"/>
          <a:chOff x="0" y="0"/>
          <a:chExt cx="0" cy="0"/>
        </a:xfrm>
      </p:grpSpPr>
      <p:sp>
        <p:nvSpPr>
          <p:cNvPr name="TextBox 2" id="2"/>
          <p:cNvSpPr txBox="true"/>
          <p:nvPr/>
        </p:nvSpPr>
        <p:spPr>
          <a:xfrm rot="0">
            <a:off x="4951032" y="38100"/>
            <a:ext cx="8385935" cy="1024890"/>
          </a:xfrm>
          <a:prstGeom prst="rect">
            <a:avLst/>
          </a:prstGeom>
        </p:spPr>
        <p:txBody>
          <a:bodyPr anchor="t" rtlCol="false" tIns="0" lIns="0" bIns="0" rIns="0">
            <a:spAutoFit/>
          </a:bodyPr>
          <a:lstStyle/>
          <a:p>
            <a:pPr marL="0" indent="0" lvl="0">
              <a:lnSpc>
                <a:spcPts val="7979"/>
              </a:lnSpc>
            </a:pPr>
            <a:r>
              <a:rPr lang="en-US" sz="6999" spc="-293">
                <a:solidFill>
                  <a:srgbClr val="FFFFFF"/>
                </a:solidFill>
                <a:latin typeface="Be Vietnam Ultra-Bold"/>
              </a:rPr>
              <a:t>CONCLUSION:</a:t>
            </a:r>
          </a:p>
        </p:txBody>
      </p:sp>
      <p:sp>
        <p:nvSpPr>
          <p:cNvPr name="TextBox 3" id="3"/>
          <p:cNvSpPr txBox="true"/>
          <p:nvPr/>
        </p:nvSpPr>
        <p:spPr>
          <a:xfrm rot="0">
            <a:off x="0" y="1395668"/>
            <a:ext cx="18288000" cy="9790182"/>
          </a:xfrm>
          <a:prstGeom prst="rect">
            <a:avLst/>
          </a:prstGeom>
        </p:spPr>
        <p:txBody>
          <a:bodyPr anchor="t" rtlCol="false" tIns="0" lIns="0" bIns="0" rIns="0">
            <a:spAutoFit/>
          </a:bodyPr>
          <a:lstStyle/>
          <a:p>
            <a:pPr>
              <a:lnSpc>
                <a:spcPts val="9719"/>
              </a:lnSpc>
            </a:pPr>
            <a:r>
              <a:rPr lang="en-US" sz="5999">
                <a:solidFill>
                  <a:srgbClr val="FFFFFF"/>
                </a:solidFill>
                <a:latin typeface="Quicksand Medium"/>
              </a:rPr>
              <a:t>The developed system provides an effective defense against keylogger threats, safeguarding user privacy and sensitive information. By proactively detecting and mitigating keylogger attacks, the system helps organizations and individuals maintain a secure computing environment.</a:t>
            </a:r>
          </a:p>
          <a:p>
            <a:pPr>
              <a:lnSpc>
                <a:spcPts val="10043"/>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grpSp>
        <p:nvGrpSpPr>
          <p:cNvPr name="Group 2" id="2"/>
          <p:cNvGrpSpPr/>
          <p:nvPr/>
        </p:nvGrpSpPr>
        <p:grpSpPr>
          <a:xfrm rot="0">
            <a:off x="10100733" y="-633455"/>
            <a:ext cx="9434011" cy="11553911"/>
            <a:chOff x="0" y="0"/>
            <a:chExt cx="2385741" cy="2921836"/>
          </a:xfrm>
        </p:grpSpPr>
        <p:sp>
          <p:nvSpPr>
            <p:cNvPr name="Freeform 3" id="3"/>
            <p:cNvSpPr/>
            <p:nvPr/>
          </p:nvSpPr>
          <p:spPr>
            <a:xfrm flipH="false" flipV="false" rot="0">
              <a:off x="0" y="0"/>
              <a:ext cx="2385741" cy="2921836"/>
            </a:xfrm>
            <a:custGeom>
              <a:avLst/>
              <a:gdLst/>
              <a:ahLst/>
              <a:cxnLst/>
              <a:rect r="r" b="b" t="t" l="l"/>
              <a:pathLst>
                <a:path h="2921836" w="2385741">
                  <a:moveTo>
                    <a:pt x="0" y="0"/>
                  </a:moveTo>
                  <a:lnTo>
                    <a:pt x="2385741" y="0"/>
                  </a:lnTo>
                  <a:lnTo>
                    <a:pt x="2385741" y="2921836"/>
                  </a:lnTo>
                  <a:lnTo>
                    <a:pt x="0" y="2921836"/>
                  </a:lnTo>
                  <a:close/>
                </a:path>
              </a:pathLst>
            </a:custGeom>
            <a:solidFill>
              <a:srgbClr val="F1EBE5"/>
            </a:solidFill>
          </p:spPr>
        </p:sp>
        <p:sp>
          <p:nvSpPr>
            <p:cNvPr name="TextBox 4" id="4"/>
            <p:cNvSpPr txBox="true"/>
            <p:nvPr/>
          </p:nvSpPr>
          <p:spPr>
            <a:xfrm>
              <a:off x="0" y="19050"/>
              <a:ext cx="2385741" cy="2902786"/>
            </a:xfrm>
            <a:prstGeom prst="rect">
              <a:avLst/>
            </a:prstGeom>
          </p:spPr>
          <p:txBody>
            <a:bodyPr anchor="ctr" rtlCol="false" tIns="50800" lIns="50800" bIns="50800" rIns="50800"/>
            <a:lstStyle/>
            <a:p>
              <a:pPr algn="ctr">
                <a:lnSpc>
                  <a:spcPts val="2266"/>
                </a:lnSpc>
              </a:pPr>
            </a:p>
          </p:txBody>
        </p:sp>
      </p:grpSp>
      <p:sp>
        <p:nvSpPr>
          <p:cNvPr name="Freeform 5" id="5"/>
          <p:cNvSpPr/>
          <p:nvPr/>
        </p:nvSpPr>
        <p:spPr>
          <a:xfrm flipH="false" flipV="false" rot="0">
            <a:off x="11164457" y="1714729"/>
            <a:ext cx="5904343" cy="6857542"/>
          </a:xfrm>
          <a:custGeom>
            <a:avLst/>
            <a:gdLst/>
            <a:ahLst/>
            <a:cxnLst/>
            <a:rect r="r" b="b" t="t" l="l"/>
            <a:pathLst>
              <a:path h="6857542" w="5904343">
                <a:moveTo>
                  <a:pt x="0" y="0"/>
                </a:moveTo>
                <a:lnTo>
                  <a:pt x="5904343" y="0"/>
                </a:lnTo>
                <a:lnTo>
                  <a:pt x="5904343" y="6857542"/>
                </a:lnTo>
                <a:lnTo>
                  <a:pt x="0" y="68575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0" y="38100"/>
            <a:ext cx="9926313" cy="1024890"/>
          </a:xfrm>
          <a:prstGeom prst="rect">
            <a:avLst/>
          </a:prstGeom>
        </p:spPr>
        <p:txBody>
          <a:bodyPr anchor="t" rtlCol="false" tIns="0" lIns="0" bIns="0" rIns="0">
            <a:spAutoFit/>
          </a:bodyPr>
          <a:lstStyle/>
          <a:p>
            <a:pPr marL="0" indent="0" lvl="0">
              <a:lnSpc>
                <a:spcPts val="7979"/>
              </a:lnSpc>
            </a:pPr>
            <a:r>
              <a:rPr lang="en-US" sz="6999" spc="-293">
                <a:solidFill>
                  <a:srgbClr val="FFFFFF"/>
                </a:solidFill>
                <a:latin typeface="Be Vietnam Ultra-Bold"/>
              </a:rPr>
              <a:t>FUTURE SCOPE:</a:t>
            </a:r>
          </a:p>
        </p:txBody>
      </p:sp>
      <p:sp>
        <p:nvSpPr>
          <p:cNvPr name="TextBox 7" id="7"/>
          <p:cNvSpPr txBox="true"/>
          <p:nvPr/>
        </p:nvSpPr>
        <p:spPr>
          <a:xfrm rot="0">
            <a:off x="-87210" y="910590"/>
            <a:ext cx="10100733" cy="9247253"/>
          </a:xfrm>
          <a:prstGeom prst="rect">
            <a:avLst/>
          </a:prstGeom>
        </p:spPr>
        <p:txBody>
          <a:bodyPr anchor="t" rtlCol="false" tIns="0" lIns="0" bIns="0" rIns="0">
            <a:spAutoFit/>
          </a:bodyPr>
          <a:lstStyle/>
          <a:p>
            <a:pPr marL="820409" indent="-410205" lvl="1">
              <a:lnSpc>
                <a:spcPts val="6155"/>
              </a:lnSpc>
              <a:buAutoNum type="arabicPeriod" startAt="1"/>
            </a:pPr>
            <a:r>
              <a:rPr lang="en-US" sz="3799">
                <a:solidFill>
                  <a:srgbClr val="3139A8"/>
                </a:solidFill>
                <a:latin typeface="Quicksand Medium"/>
              </a:rPr>
              <a:t>Int</a:t>
            </a:r>
            <a:r>
              <a:rPr lang="en-US" sz="3799">
                <a:solidFill>
                  <a:srgbClr val="3139A8"/>
                </a:solidFill>
                <a:latin typeface="Quicksand Medium"/>
              </a:rPr>
              <a:t>egration with machine learning algorithms for advanced threat detection and adaptive defense mechanisms.</a:t>
            </a:r>
          </a:p>
          <a:p>
            <a:pPr marL="820409" indent="-410205" lvl="1">
              <a:lnSpc>
                <a:spcPts val="6155"/>
              </a:lnSpc>
              <a:buAutoNum type="arabicPeriod" startAt="1"/>
            </a:pPr>
            <a:r>
              <a:rPr lang="en-US" sz="3799">
                <a:solidFill>
                  <a:srgbClr val="3139A8"/>
                </a:solidFill>
                <a:latin typeface="Quicksand Medium"/>
              </a:rPr>
              <a:t>Support for multi-platform compatibility, including desktops, laptops, smartphones, and IoT devices.</a:t>
            </a:r>
          </a:p>
          <a:p>
            <a:pPr marL="820409" indent="-410205" lvl="1">
              <a:lnSpc>
                <a:spcPts val="6155"/>
              </a:lnSpc>
              <a:buAutoNum type="arabicPeriod" startAt="1"/>
            </a:pPr>
            <a:r>
              <a:rPr lang="en-US" sz="3799">
                <a:solidFill>
                  <a:srgbClr val="3139A8"/>
                </a:solidFill>
                <a:latin typeface="Quicksand Medium"/>
              </a:rPr>
              <a:t>Collaboration with cybersecurity researchers and industry experts to stay updated on emerging keylogger threats and evolving security best practices.</a:t>
            </a:r>
          </a:p>
          <a:p>
            <a:pPr>
              <a:lnSpc>
                <a:spcPts val="5507"/>
              </a:lnSpc>
            </a:pP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5703553" cy="3208249"/>
          </a:xfrm>
        </p:grpSpPr>
        <p:sp>
          <p:nvSpPr>
            <p:cNvPr name="Freeform 3" id="3"/>
            <p:cNvSpPr/>
            <p:nvPr/>
          </p:nvSpPr>
          <p:spPr>
            <a:xfrm flipH="false" flipV="false" rot="0">
              <a:off x="0" y="0"/>
              <a:ext cx="5703553" cy="3208249"/>
            </a:xfrm>
            <a:custGeom>
              <a:avLst/>
              <a:gdLst/>
              <a:ahLst/>
              <a:cxnLst/>
              <a:rect r="r" b="b" t="t" l="l"/>
              <a:pathLst>
                <a:path h="3208249" w="5703553">
                  <a:moveTo>
                    <a:pt x="6350" y="0"/>
                  </a:moveTo>
                  <a:lnTo>
                    <a:pt x="5697203" y="0"/>
                  </a:lnTo>
                  <a:cubicBezTo>
                    <a:pt x="5700710" y="0"/>
                    <a:pt x="5703553" y="2843"/>
                    <a:pt x="5703553" y="6350"/>
                  </a:cubicBezTo>
                  <a:lnTo>
                    <a:pt x="5703553" y="3201899"/>
                  </a:lnTo>
                  <a:cubicBezTo>
                    <a:pt x="5703553" y="3203583"/>
                    <a:pt x="5702884" y="3205198"/>
                    <a:pt x="5701693" y="3206389"/>
                  </a:cubicBezTo>
                  <a:cubicBezTo>
                    <a:pt x="5700502" y="3207580"/>
                    <a:pt x="5698887" y="3208249"/>
                    <a:pt x="5697203" y="3208249"/>
                  </a:cubicBezTo>
                  <a:lnTo>
                    <a:pt x="6350" y="3208249"/>
                  </a:lnTo>
                  <a:cubicBezTo>
                    <a:pt x="2843" y="3208249"/>
                    <a:pt x="0" y="3205406"/>
                    <a:pt x="0" y="3201899"/>
                  </a:cubicBezTo>
                  <a:lnTo>
                    <a:pt x="0" y="6350"/>
                  </a:lnTo>
                  <a:cubicBezTo>
                    <a:pt x="0" y="2843"/>
                    <a:pt x="2843" y="0"/>
                    <a:pt x="6350" y="0"/>
                  </a:cubicBezTo>
                  <a:close/>
                </a:path>
              </a:pathLst>
            </a:custGeom>
            <a:solidFill>
              <a:srgbClr val="3139A8"/>
            </a:solidFill>
            <a:ln w="9525" cap="sq">
              <a:solidFill>
                <a:srgbClr val="000000"/>
              </a:solidFill>
              <a:prstDash val="solid"/>
              <a:miter/>
            </a:ln>
          </p:spPr>
        </p:sp>
        <p:sp>
          <p:nvSpPr>
            <p:cNvPr name="TextBox 4" id="4"/>
            <p:cNvSpPr txBox="true"/>
            <p:nvPr/>
          </p:nvSpPr>
          <p:spPr>
            <a:xfrm>
              <a:off x="0" y="-38100"/>
              <a:ext cx="5703553" cy="3246349"/>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0" y="141605"/>
            <a:ext cx="18288000"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System Development Approach:</a:t>
            </a:r>
          </a:p>
        </p:txBody>
      </p:sp>
      <p:sp>
        <p:nvSpPr>
          <p:cNvPr name="TextBox 6" id="6"/>
          <p:cNvSpPr txBox="true"/>
          <p:nvPr/>
        </p:nvSpPr>
        <p:spPr>
          <a:xfrm rot="0">
            <a:off x="0" y="1978524"/>
            <a:ext cx="18288000" cy="7054851"/>
          </a:xfrm>
          <a:prstGeom prst="rect">
            <a:avLst/>
          </a:prstGeom>
        </p:spPr>
        <p:txBody>
          <a:bodyPr anchor="t" rtlCol="false" tIns="0" lIns="0" bIns="0" rIns="0">
            <a:spAutoFit/>
          </a:bodyPr>
          <a:lstStyle/>
          <a:p>
            <a:pPr>
              <a:lnSpc>
                <a:spcPts val="6999"/>
              </a:lnSpc>
            </a:pPr>
            <a:r>
              <a:rPr lang="en-US" sz="4999">
                <a:solidFill>
                  <a:srgbClr val="FFFFFF"/>
                </a:solidFill>
                <a:latin typeface="Canva Sans"/>
              </a:rPr>
              <a:t>The system will be developed using an agile software development methodology. This approach allows for flexibility and adaptability, enabling continuous improvements and updates to address evolving security threats. Regular feedback from stakeholders will guide the development process, ensuring alignment with user needs and security requirements.</a:t>
            </a:r>
          </a:p>
          <a:p>
            <a:pPr>
              <a:lnSpc>
                <a:spcPts val="6999"/>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5383FF"/>
        </a:solidFill>
      </p:bgPr>
    </p:bg>
    <p:spTree>
      <p:nvGrpSpPr>
        <p:cNvPr id="1" name=""/>
        <p:cNvGrpSpPr/>
        <p:nvPr/>
      </p:nvGrpSpPr>
      <p:grpSpPr>
        <a:xfrm>
          <a:off x="0" y="0"/>
          <a:ext cx="0" cy="0"/>
          <a:chOff x="0" y="0"/>
          <a:chExt cx="0" cy="0"/>
        </a:xfrm>
      </p:grpSpPr>
      <p:grpSp>
        <p:nvGrpSpPr>
          <p:cNvPr name="Group 2" id="2"/>
          <p:cNvGrpSpPr/>
          <p:nvPr/>
        </p:nvGrpSpPr>
        <p:grpSpPr>
          <a:xfrm rot="0">
            <a:off x="10919864" y="-633455"/>
            <a:ext cx="8614880" cy="11553911"/>
            <a:chOff x="0" y="0"/>
            <a:chExt cx="2178593" cy="2921836"/>
          </a:xfrm>
        </p:grpSpPr>
        <p:sp>
          <p:nvSpPr>
            <p:cNvPr name="Freeform 3" id="3"/>
            <p:cNvSpPr/>
            <p:nvPr/>
          </p:nvSpPr>
          <p:spPr>
            <a:xfrm flipH="false" flipV="false" rot="0">
              <a:off x="0" y="0"/>
              <a:ext cx="2178593" cy="2921836"/>
            </a:xfrm>
            <a:custGeom>
              <a:avLst/>
              <a:gdLst/>
              <a:ahLst/>
              <a:cxnLst/>
              <a:rect r="r" b="b" t="t" l="l"/>
              <a:pathLst>
                <a:path h="2921836" w="2178593">
                  <a:moveTo>
                    <a:pt x="0" y="0"/>
                  </a:moveTo>
                  <a:lnTo>
                    <a:pt x="2178593" y="0"/>
                  </a:lnTo>
                  <a:lnTo>
                    <a:pt x="2178593" y="2921836"/>
                  </a:lnTo>
                  <a:lnTo>
                    <a:pt x="0" y="2921836"/>
                  </a:lnTo>
                  <a:close/>
                </a:path>
              </a:pathLst>
            </a:custGeom>
            <a:solidFill>
              <a:srgbClr val="F1EBE5"/>
            </a:solidFill>
          </p:spPr>
        </p:sp>
        <p:sp>
          <p:nvSpPr>
            <p:cNvPr name="TextBox 4" id="4"/>
            <p:cNvSpPr txBox="true"/>
            <p:nvPr/>
          </p:nvSpPr>
          <p:spPr>
            <a:xfrm>
              <a:off x="0" y="19050"/>
              <a:ext cx="2178593" cy="2902786"/>
            </a:xfrm>
            <a:prstGeom prst="rect">
              <a:avLst/>
            </a:prstGeom>
          </p:spPr>
          <p:txBody>
            <a:bodyPr anchor="ctr" rtlCol="false" tIns="50800" lIns="50800" bIns="50800" rIns="50800"/>
            <a:lstStyle/>
            <a:p>
              <a:pPr algn="ctr">
                <a:lnSpc>
                  <a:spcPts val="2266"/>
                </a:lnSpc>
              </a:pPr>
            </a:p>
          </p:txBody>
        </p:sp>
      </p:grpSp>
      <p:sp>
        <p:nvSpPr>
          <p:cNvPr name="Freeform 5" id="5"/>
          <p:cNvSpPr/>
          <p:nvPr/>
        </p:nvSpPr>
        <p:spPr>
          <a:xfrm flipH="false" flipV="false" rot="0">
            <a:off x="11744995" y="1670607"/>
            <a:ext cx="5959485" cy="6945787"/>
          </a:xfrm>
          <a:custGeom>
            <a:avLst/>
            <a:gdLst/>
            <a:ahLst/>
            <a:cxnLst/>
            <a:rect r="r" b="b" t="t" l="l"/>
            <a:pathLst>
              <a:path h="6945787" w="5959485">
                <a:moveTo>
                  <a:pt x="0" y="0"/>
                </a:moveTo>
                <a:lnTo>
                  <a:pt x="5959485" y="0"/>
                </a:lnTo>
                <a:lnTo>
                  <a:pt x="5959485" y="6945786"/>
                </a:lnTo>
                <a:lnTo>
                  <a:pt x="0" y="69457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0" y="38100"/>
            <a:ext cx="8797353" cy="914781"/>
          </a:xfrm>
          <a:prstGeom prst="rect">
            <a:avLst/>
          </a:prstGeom>
        </p:spPr>
        <p:txBody>
          <a:bodyPr anchor="t" rtlCol="false" tIns="0" lIns="0" bIns="0" rIns="0">
            <a:spAutoFit/>
          </a:bodyPr>
          <a:lstStyle/>
          <a:p>
            <a:pPr marL="0" indent="0" lvl="0">
              <a:lnSpc>
                <a:spcPts val="7182"/>
              </a:lnSpc>
            </a:pPr>
            <a:r>
              <a:rPr lang="en-US" sz="6300" spc="-264">
                <a:solidFill>
                  <a:srgbClr val="FFFFFF"/>
                </a:solidFill>
                <a:latin typeface="Be Vietnam Ultra-Bold"/>
              </a:rPr>
              <a:t>REFERENCES:</a:t>
            </a:r>
          </a:p>
        </p:txBody>
      </p:sp>
      <p:sp>
        <p:nvSpPr>
          <p:cNvPr name="TextBox 7" id="7"/>
          <p:cNvSpPr txBox="true"/>
          <p:nvPr/>
        </p:nvSpPr>
        <p:spPr>
          <a:xfrm rot="0">
            <a:off x="0" y="1059196"/>
            <a:ext cx="10919864" cy="15641197"/>
          </a:xfrm>
          <a:prstGeom prst="rect">
            <a:avLst/>
          </a:prstGeom>
        </p:spPr>
        <p:txBody>
          <a:bodyPr anchor="t" rtlCol="false" tIns="0" lIns="0" bIns="0" rIns="0">
            <a:spAutoFit/>
          </a:bodyPr>
          <a:lstStyle/>
          <a:p>
            <a:pPr>
              <a:lnSpc>
                <a:spcPts val="7775"/>
              </a:lnSpc>
            </a:pPr>
            <a:r>
              <a:rPr lang="en-US" sz="4799">
                <a:solidFill>
                  <a:srgbClr val="47200F"/>
                </a:solidFill>
                <a:latin typeface="Quicksand Medium"/>
              </a:rPr>
              <a:t>The development of this system is informed by a range of reputable sources, including academic research papers, industry standards such as NIST guidelines, and security blogs and forums. Key references include works by cybersecurity experts and organizations such as SANS Institute, OWASP, and IEEE Security &amp; Privacy.</a:t>
            </a:r>
          </a:p>
          <a:p>
            <a:pPr>
              <a:lnSpc>
                <a:spcPts val="7775"/>
              </a:lnSpc>
            </a:pPr>
          </a:p>
          <a:p>
            <a:pPr>
              <a:lnSpc>
                <a:spcPts val="7775"/>
              </a:lnSpc>
            </a:pPr>
          </a:p>
          <a:p>
            <a:pPr>
              <a:lnSpc>
                <a:spcPts val="7775"/>
              </a:lnSpc>
            </a:pPr>
          </a:p>
          <a:p>
            <a:pPr>
              <a:lnSpc>
                <a:spcPts val="7775"/>
              </a:lnSpc>
            </a:pPr>
          </a:p>
          <a:p>
            <a:pPr>
              <a:lnSpc>
                <a:spcPts val="7775"/>
              </a:lnSpc>
            </a:pPr>
          </a:p>
          <a:p>
            <a:pPr>
              <a:lnSpc>
                <a:spcPts val="7775"/>
              </a:lnSpc>
            </a:pPr>
          </a:p>
          <a:p>
            <a:pPr>
              <a:lnSpc>
                <a:spcPts val="7775"/>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444633" y="9730382"/>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4" id="4"/>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005717" y="1821359"/>
            <a:ext cx="7253583" cy="6644282"/>
          </a:xfrm>
          <a:custGeom>
            <a:avLst/>
            <a:gdLst/>
            <a:ahLst/>
            <a:cxnLst/>
            <a:rect r="r" b="b" t="t" l="l"/>
            <a:pathLst>
              <a:path h="6644282" w="7253583">
                <a:moveTo>
                  <a:pt x="0" y="0"/>
                </a:moveTo>
                <a:lnTo>
                  <a:pt x="7253583" y="0"/>
                </a:lnTo>
                <a:lnTo>
                  <a:pt x="7253583" y="6644282"/>
                </a:lnTo>
                <a:lnTo>
                  <a:pt x="0" y="66442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219200" y="2697480"/>
            <a:ext cx="7924800" cy="4834889"/>
          </a:xfrm>
          <a:prstGeom prst="rect">
            <a:avLst/>
          </a:prstGeom>
        </p:spPr>
        <p:txBody>
          <a:bodyPr anchor="t" rtlCol="false" tIns="0" lIns="0" bIns="0" rIns="0">
            <a:spAutoFit/>
          </a:bodyPr>
          <a:lstStyle/>
          <a:p>
            <a:pPr marL="0" indent="0" lvl="0">
              <a:lnSpc>
                <a:spcPts val="12479"/>
              </a:lnSpc>
            </a:pPr>
            <a:r>
              <a:rPr lang="en-US" sz="12999" spc="-545">
                <a:solidFill>
                  <a:srgbClr val="3139A8"/>
                </a:solidFill>
                <a:latin typeface="Be Vietnam Ultra-Bold"/>
              </a:rPr>
              <a:t>THANK YOU VERY MUCH!</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444633" y="9730382"/>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4" id="4"/>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0" y="1495167"/>
            <a:ext cx="8341413" cy="8235215"/>
          </a:xfrm>
          <a:prstGeom prst="rect">
            <a:avLst/>
          </a:prstGeom>
        </p:spPr>
        <p:txBody>
          <a:bodyPr anchor="t" rtlCol="false" tIns="0" lIns="0" bIns="0" rIns="0">
            <a:spAutoFit/>
          </a:bodyPr>
          <a:lstStyle/>
          <a:p>
            <a:pPr algn="just">
              <a:lnSpc>
                <a:spcPts val="4309"/>
              </a:lnSpc>
            </a:pPr>
          </a:p>
          <a:p>
            <a:pPr algn="just" marL="877808" indent="-438904" lvl="1">
              <a:lnSpc>
                <a:spcPts val="4309"/>
              </a:lnSpc>
              <a:buFont typeface="Arial"/>
              <a:buChar char="•"/>
            </a:pPr>
            <a:r>
              <a:rPr lang="en-US" sz="4065" spc="-170">
                <a:solidFill>
                  <a:srgbClr val="3139A8"/>
                </a:solidFill>
                <a:latin typeface="Be Vietnam"/>
              </a:rPr>
              <a:t>keyloggers;</a:t>
            </a:r>
          </a:p>
          <a:p>
            <a:pPr algn="just" marL="877808" indent="-438904" lvl="1">
              <a:lnSpc>
                <a:spcPts val="4309"/>
              </a:lnSpc>
              <a:buFont typeface="Arial"/>
              <a:buChar char="•"/>
            </a:pPr>
            <a:r>
              <a:rPr lang="en-US" sz="4065" spc="-170">
                <a:solidFill>
                  <a:srgbClr val="3139A8"/>
                </a:solidFill>
                <a:latin typeface="Be Vietnam"/>
              </a:rPr>
              <a:t>funtionality;</a:t>
            </a:r>
          </a:p>
          <a:p>
            <a:pPr algn="just" marL="877808" indent="-438904" lvl="1">
              <a:lnSpc>
                <a:spcPts val="4309"/>
              </a:lnSpc>
              <a:buFont typeface="Arial"/>
              <a:buChar char="•"/>
            </a:pPr>
            <a:r>
              <a:rPr lang="en-US" sz="4065" spc="-170">
                <a:solidFill>
                  <a:srgbClr val="3139A8"/>
                </a:solidFill>
                <a:latin typeface="Be Vietnam"/>
              </a:rPr>
              <a:t>types of keyloggers</a:t>
            </a:r>
          </a:p>
          <a:p>
            <a:pPr algn="just" marL="877808" indent="-438904" lvl="1">
              <a:lnSpc>
                <a:spcPts val="4309"/>
              </a:lnSpc>
              <a:buFont typeface="Arial"/>
              <a:buChar char="•"/>
            </a:pPr>
            <a:r>
              <a:rPr lang="en-US" sz="4065" spc="-170">
                <a:solidFill>
                  <a:srgbClr val="3139A8"/>
                </a:solidFill>
                <a:latin typeface="Be Vietnam"/>
              </a:rPr>
              <a:t>how keyloggers works;</a:t>
            </a:r>
          </a:p>
          <a:p>
            <a:pPr algn="just" marL="877808" indent="-438904" lvl="1">
              <a:lnSpc>
                <a:spcPts val="4309"/>
              </a:lnSpc>
              <a:buFont typeface="Arial"/>
              <a:buChar char="•"/>
            </a:pPr>
            <a:r>
              <a:rPr lang="en-US" sz="4065" spc="-170">
                <a:solidFill>
                  <a:srgbClr val="3139A8"/>
                </a:solidFill>
                <a:latin typeface="Be Vietnam"/>
              </a:rPr>
              <a:t>pervention;</a:t>
            </a:r>
          </a:p>
          <a:p>
            <a:pPr algn="just" marL="877808" indent="-438904" lvl="1">
              <a:lnSpc>
                <a:spcPts val="4309"/>
              </a:lnSpc>
              <a:buFont typeface="Arial"/>
              <a:buChar char="•"/>
            </a:pPr>
            <a:r>
              <a:rPr lang="en-US" sz="4065" spc="-170">
                <a:solidFill>
                  <a:srgbClr val="3139A8"/>
                </a:solidFill>
                <a:latin typeface="Be Vietnam"/>
              </a:rPr>
              <a:t>problem statement;</a:t>
            </a:r>
          </a:p>
          <a:p>
            <a:pPr algn="just" marL="877808" indent="-438904" lvl="1">
              <a:lnSpc>
                <a:spcPts val="4309"/>
              </a:lnSpc>
              <a:buFont typeface="Arial"/>
              <a:buChar char="•"/>
            </a:pPr>
            <a:r>
              <a:rPr lang="en-US" sz="4065" spc="-170">
                <a:solidFill>
                  <a:srgbClr val="3139A8"/>
                </a:solidFill>
                <a:latin typeface="Be Vietnam"/>
              </a:rPr>
              <a:t>proposed system;</a:t>
            </a:r>
          </a:p>
          <a:p>
            <a:pPr algn="just" marL="877808" indent="-438904" lvl="1">
              <a:lnSpc>
                <a:spcPts val="4309"/>
              </a:lnSpc>
              <a:buFont typeface="Arial"/>
              <a:buChar char="•"/>
            </a:pPr>
            <a:r>
              <a:rPr lang="en-US" sz="4065" spc="-170">
                <a:solidFill>
                  <a:srgbClr val="3139A8"/>
                </a:solidFill>
                <a:latin typeface="Be Vietnam"/>
              </a:rPr>
              <a:t>system development approach;</a:t>
            </a:r>
          </a:p>
          <a:p>
            <a:pPr algn="just" marL="877808" indent="-438904" lvl="1">
              <a:lnSpc>
                <a:spcPts val="4309"/>
              </a:lnSpc>
              <a:buFont typeface="Arial"/>
              <a:buChar char="•"/>
            </a:pPr>
            <a:r>
              <a:rPr lang="en-US" sz="4065" spc="-170">
                <a:solidFill>
                  <a:srgbClr val="3139A8"/>
                </a:solidFill>
                <a:latin typeface="Be Vietnam"/>
              </a:rPr>
              <a:t>algorithm and deleopment;</a:t>
            </a:r>
          </a:p>
          <a:p>
            <a:pPr algn="just" marL="877808" indent="-438904" lvl="1">
              <a:lnSpc>
                <a:spcPts val="4309"/>
              </a:lnSpc>
              <a:buFont typeface="Arial"/>
              <a:buChar char="•"/>
            </a:pPr>
            <a:r>
              <a:rPr lang="en-US" sz="4065" spc="-170">
                <a:solidFill>
                  <a:srgbClr val="3139A8"/>
                </a:solidFill>
                <a:latin typeface="Be Vietnam"/>
              </a:rPr>
              <a:t>result;</a:t>
            </a:r>
          </a:p>
          <a:p>
            <a:pPr algn="just" marL="877808" indent="-438904" lvl="1">
              <a:lnSpc>
                <a:spcPts val="4309"/>
              </a:lnSpc>
              <a:buFont typeface="Arial"/>
              <a:buChar char="•"/>
            </a:pPr>
            <a:r>
              <a:rPr lang="en-US" sz="4065" spc="-170">
                <a:solidFill>
                  <a:srgbClr val="3139A8"/>
                </a:solidFill>
                <a:latin typeface="Be Vietnam"/>
              </a:rPr>
              <a:t>conclusion;</a:t>
            </a:r>
          </a:p>
          <a:p>
            <a:pPr algn="just" marL="877808" indent="-438904" lvl="1">
              <a:lnSpc>
                <a:spcPts val="4309"/>
              </a:lnSpc>
              <a:buFont typeface="Arial"/>
              <a:buChar char="•"/>
            </a:pPr>
            <a:r>
              <a:rPr lang="en-US" sz="4065" spc="-170">
                <a:solidFill>
                  <a:srgbClr val="3139A8"/>
                </a:solidFill>
                <a:latin typeface="Be Vietnam"/>
              </a:rPr>
              <a:t>future scopr;</a:t>
            </a:r>
          </a:p>
          <a:p>
            <a:pPr algn="just" marL="985756" indent="-492878" lvl="1">
              <a:lnSpc>
                <a:spcPts val="4839"/>
              </a:lnSpc>
              <a:buFont typeface="Arial"/>
              <a:buChar char="•"/>
            </a:pPr>
            <a:r>
              <a:rPr lang="en-US" sz="4565" spc="-191">
                <a:solidFill>
                  <a:srgbClr val="3139A8"/>
                </a:solidFill>
                <a:latin typeface="Be Vietnam"/>
              </a:rPr>
              <a:t>references.</a:t>
            </a:r>
          </a:p>
          <a:p>
            <a:pPr algn="just">
              <a:lnSpc>
                <a:spcPts val="4309"/>
              </a:lnSpc>
            </a:pPr>
          </a:p>
        </p:txBody>
      </p:sp>
      <p:sp>
        <p:nvSpPr>
          <p:cNvPr name="TextBox 9" id="9"/>
          <p:cNvSpPr txBox="true"/>
          <p:nvPr/>
        </p:nvSpPr>
        <p:spPr>
          <a:xfrm rot="0">
            <a:off x="0" y="385168"/>
            <a:ext cx="11714218" cy="1566544"/>
          </a:xfrm>
          <a:prstGeom prst="rect">
            <a:avLst/>
          </a:prstGeom>
        </p:spPr>
        <p:txBody>
          <a:bodyPr anchor="t" rtlCol="false" tIns="0" lIns="0" bIns="0" rIns="0">
            <a:spAutoFit/>
          </a:bodyPr>
          <a:lstStyle/>
          <a:p>
            <a:pPr>
              <a:lnSpc>
                <a:spcPts val="12880"/>
              </a:lnSpc>
            </a:pPr>
            <a:r>
              <a:rPr lang="en-US" sz="9200">
                <a:solidFill>
                  <a:srgbClr val="3139A8"/>
                </a:solidFill>
                <a:latin typeface="Canva Sans Bold"/>
              </a:rPr>
              <a:t>LIST OF ELEMENT: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TextBox 2" id="2"/>
          <p:cNvSpPr txBox="true"/>
          <p:nvPr/>
        </p:nvSpPr>
        <p:spPr>
          <a:xfrm rot="0">
            <a:off x="1219200" y="2890758"/>
            <a:ext cx="8385935" cy="1060451"/>
          </a:xfrm>
          <a:prstGeom prst="rect">
            <a:avLst/>
          </a:prstGeom>
        </p:spPr>
        <p:txBody>
          <a:bodyPr anchor="t" rtlCol="false" tIns="0" lIns="0" bIns="0" rIns="0">
            <a:spAutoFit/>
          </a:bodyPr>
          <a:lstStyle/>
          <a:p>
            <a:pPr marL="0" indent="0" lvl="0">
              <a:lnSpc>
                <a:spcPts val="8000"/>
              </a:lnSpc>
            </a:pPr>
            <a:r>
              <a:rPr lang="en-US" sz="8000" spc="-336">
                <a:solidFill>
                  <a:srgbClr val="3139A8"/>
                </a:solidFill>
                <a:latin typeface="Be Vietnam Ultra-Bold"/>
              </a:rPr>
              <a:t>INTRODUCTION</a:t>
            </a:r>
          </a:p>
        </p:txBody>
      </p:sp>
      <p:sp>
        <p:nvSpPr>
          <p:cNvPr name="TextBox 3" id="3"/>
          <p:cNvSpPr txBox="true"/>
          <p:nvPr/>
        </p:nvSpPr>
        <p:spPr>
          <a:xfrm rot="0">
            <a:off x="1219200" y="4264422"/>
            <a:ext cx="7570711" cy="6376417"/>
          </a:xfrm>
          <a:prstGeom prst="rect">
            <a:avLst/>
          </a:prstGeom>
        </p:spPr>
        <p:txBody>
          <a:bodyPr anchor="t" rtlCol="false" tIns="0" lIns="0" bIns="0" rIns="0">
            <a:spAutoFit/>
          </a:bodyPr>
          <a:lstStyle/>
          <a:p>
            <a:pPr algn="just" marL="561336" indent="-280668" lvl="1">
              <a:lnSpc>
                <a:spcPts val="4211"/>
              </a:lnSpc>
              <a:buFont typeface="Arial"/>
              <a:buChar char="•"/>
            </a:pPr>
            <a:r>
              <a:rPr lang="en-US" sz="2599">
                <a:solidFill>
                  <a:srgbClr val="3139A8"/>
                </a:solidFill>
                <a:latin typeface="Quicksand Bold"/>
              </a:rPr>
              <a:t>A keylogger or keystroke logger/keyboard capturing is a form of malware or hardware that keeps track of and records your keystrokes as you type.</a:t>
            </a:r>
          </a:p>
          <a:p>
            <a:pPr algn="just" marL="561336" indent="-280668" lvl="1">
              <a:lnSpc>
                <a:spcPts val="4211"/>
              </a:lnSpc>
              <a:buFont typeface="Arial"/>
              <a:buChar char="•"/>
            </a:pPr>
            <a:r>
              <a:rPr lang="en-US" sz="2599">
                <a:solidFill>
                  <a:srgbClr val="3139A8"/>
                </a:solidFill>
                <a:latin typeface="Quicksand Bold"/>
              </a:rPr>
              <a:t> It takes the information and sends it to a hacker using a command-and-control (C&amp;C) server.</a:t>
            </a:r>
          </a:p>
          <a:p>
            <a:pPr algn="just" marL="561336" indent="-280668" lvl="1">
              <a:lnSpc>
                <a:spcPts val="4211"/>
              </a:lnSpc>
              <a:buFont typeface="Arial"/>
              <a:buChar char="•"/>
            </a:pPr>
            <a:r>
              <a:rPr lang="en-US" sz="2599">
                <a:solidFill>
                  <a:srgbClr val="3139A8"/>
                </a:solidFill>
                <a:latin typeface="Quicksand Bold"/>
              </a:rPr>
              <a:t>The hacker then analyzes the keystrokes to locate usernames and passwords and uses them to hack into otherwise secure systems..</a:t>
            </a:r>
          </a:p>
          <a:p>
            <a:pPr algn="just">
              <a:lnSpc>
                <a:spcPts val="4211"/>
              </a:lnSpc>
            </a:pPr>
          </a:p>
        </p:txBody>
      </p:sp>
      <p:grpSp>
        <p:nvGrpSpPr>
          <p:cNvPr name="Group 4" id="4"/>
          <p:cNvGrpSpPr/>
          <p:nvPr/>
        </p:nvGrpSpPr>
        <p:grpSpPr>
          <a:xfrm rot="0">
            <a:off x="9945531" y="1486616"/>
            <a:ext cx="7313769" cy="7313769"/>
            <a:chOff x="0" y="0"/>
            <a:chExt cx="3282950" cy="3282950"/>
          </a:xfrm>
        </p:grpSpPr>
        <p:sp>
          <p:nvSpPr>
            <p:cNvPr name="Freeform 5" id="5"/>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3282950"/>
                  </a:lnTo>
                  <a:lnTo>
                    <a:pt x="0" y="3282950"/>
                  </a:lnTo>
                  <a:lnTo>
                    <a:pt x="0" y="0"/>
                  </a:lnTo>
                  <a:close/>
                </a:path>
              </a:pathLst>
            </a:custGeom>
            <a:blipFill>
              <a:blip r:embed="rId2"/>
              <a:stretch>
                <a:fillRect l="-25046" t="0" r="-25046" b="0"/>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597241" y="1121159"/>
            <a:ext cx="6042413" cy="8044682"/>
            <a:chOff x="0" y="0"/>
            <a:chExt cx="3663950" cy="4878070"/>
          </a:xfrm>
        </p:grpSpPr>
        <p:sp>
          <p:nvSpPr>
            <p:cNvPr name="Freeform 3" id="3"/>
            <p:cNvSpPr/>
            <p:nvPr/>
          </p:nvSpPr>
          <p:spPr>
            <a:xfrm flipH="false" flipV="false" rot="0">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2"/>
              <a:stretch>
                <a:fillRect l="-59832" t="0" r="-59832" b="0"/>
              </a:stretch>
            </a:blipFill>
          </p:spPr>
        </p:sp>
        <p:sp>
          <p:nvSpPr>
            <p:cNvPr name="Freeform 4" id="4"/>
            <p:cNvSpPr/>
            <p:nvPr/>
          </p:nvSpPr>
          <p:spPr>
            <a:xfrm flipH="false" flipV="false" rot="0">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name="TextBox 5" id="5"/>
          <p:cNvSpPr txBox="true"/>
          <p:nvPr/>
        </p:nvSpPr>
        <p:spPr>
          <a:xfrm rot="0">
            <a:off x="758065" y="1159259"/>
            <a:ext cx="8385935" cy="1024890"/>
          </a:xfrm>
          <a:prstGeom prst="rect">
            <a:avLst/>
          </a:prstGeom>
        </p:spPr>
        <p:txBody>
          <a:bodyPr anchor="t" rtlCol="false" tIns="0" lIns="0" bIns="0" rIns="0">
            <a:spAutoFit/>
          </a:bodyPr>
          <a:lstStyle/>
          <a:p>
            <a:pPr marL="0" indent="0" lvl="0">
              <a:lnSpc>
                <a:spcPts val="7979"/>
              </a:lnSpc>
            </a:pPr>
            <a:r>
              <a:rPr lang="en-US" sz="6999" spc="-293">
                <a:solidFill>
                  <a:srgbClr val="FD696E"/>
                </a:solidFill>
                <a:latin typeface="Be Vietnam Ultra-Bold"/>
              </a:rPr>
              <a:t>FUNTIONALITY:</a:t>
            </a:r>
          </a:p>
        </p:txBody>
      </p:sp>
      <p:sp>
        <p:nvSpPr>
          <p:cNvPr name="TextBox 6" id="6"/>
          <p:cNvSpPr txBox="true"/>
          <p:nvPr/>
        </p:nvSpPr>
        <p:spPr>
          <a:xfrm rot="0">
            <a:off x="0" y="2237324"/>
            <a:ext cx="8789911" cy="6610283"/>
          </a:xfrm>
          <a:prstGeom prst="rect">
            <a:avLst/>
          </a:prstGeom>
        </p:spPr>
        <p:txBody>
          <a:bodyPr anchor="t" rtlCol="false" tIns="0" lIns="0" bIns="0" rIns="0">
            <a:spAutoFit/>
          </a:bodyPr>
          <a:lstStyle/>
          <a:p>
            <a:pPr>
              <a:lnSpc>
                <a:spcPts val="7523"/>
              </a:lnSpc>
            </a:pPr>
            <a:r>
              <a:rPr lang="en-US" sz="4644">
                <a:solidFill>
                  <a:srgbClr val="3139A8"/>
                </a:solidFill>
                <a:latin typeface="Quicksand Bold"/>
              </a:rPr>
              <a:t>They can capture sensitive information such as passwords numbers credit card numbers, and personnel messages, often without the user’sknowledge or consent.</a:t>
            </a:r>
          </a:p>
          <a:p>
            <a:pPr>
              <a:lnSpc>
                <a:spcPts val="7523"/>
              </a:lnSpc>
            </a:pP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1153131" y="4527805"/>
            <a:ext cx="7279258" cy="4124847"/>
            <a:chOff x="0" y="0"/>
            <a:chExt cx="1840831" cy="1043121"/>
          </a:xfrm>
        </p:grpSpPr>
        <p:sp>
          <p:nvSpPr>
            <p:cNvPr name="Freeform 3" id="3"/>
            <p:cNvSpPr/>
            <p:nvPr/>
          </p:nvSpPr>
          <p:spPr>
            <a:xfrm flipH="false" flipV="false" rot="0">
              <a:off x="0" y="0"/>
              <a:ext cx="1840831" cy="1043121"/>
            </a:xfrm>
            <a:custGeom>
              <a:avLst/>
              <a:gdLst/>
              <a:ahLst/>
              <a:cxnLst/>
              <a:rect r="r" b="b" t="t" l="l"/>
              <a:pathLst>
                <a:path h="1043121" w="1840831">
                  <a:moveTo>
                    <a:pt x="0" y="0"/>
                  </a:moveTo>
                  <a:lnTo>
                    <a:pt x="1840831" y="0"/>
                  </a:lnTo>
                  <a:lnTo>
                    <a:pt x="1840831" y="1043121"/>
                  </a:lnTo>
                  <a:lnTo>
                    <a:pt x="0" y="1043121"/>
                  </a:lnTo>
                  <a:close/>
                </a:path>
              </a:pathLst>
            </a:custGeom>
            <a:solidFill>
              <a:srgbClr val="5383FF"/>
            </a:solidFill>
          </p:spPr>
        </p:sp>
        <p:sp>
          <p:nvSpPr>
            <p:cNvPr name="TextBox 4" id="4"/>
            <p:cNvSpPr txBox="true"/>
            <p:nvPr/>
          </p:nvSpPr>
          <p:spPr>
            <a:xfrm>
              <a:off x="0" y="19050"/>
              <a:ext cx="1840831" cy="1024071"/>
            </a:xfrm>
            <a:prstGeom prst="rect">
              <a:avLst/>
            </a:prstGeom>
          </p:spPr>
          <p:txBody>
            <a:bodyPr anchor="ctr" rtlCol="false" tIns="50800" lIns="50800" bIns="50800" rIns="50800"/>
            <a:lstStyle/>
            <a:p>
              <a:pPr algn="ctr">
                <a:lnSpc>
                  <a:spcPts val="2266"/>
                </a:lnSpc>
              </a:pPr>
            </a:p>
          </p:txBody>
        </p:sp>
      </p:grpSp>
      <p:sp>
        <p:nvSpPr>
          <p:cNvPr name="TextBox 5" id="5"/>
          <p:cNvSpPr txBox="true"/>
          <p:nvPr/>
        </p:nvSpPr>
        <p:spPr>
          <a:xfrm rot="0">
            <a:off x="2474521" y="2796398"/>
            <a:ext cx="13338959" cy="1060451"/>
          </a:xfrm>
          <a:prstGeom prst="rect">
            <a:avLst/>
          </a:prstGeom>
        </p:spPr>
        <p:txBody>
          <a:bodyPr anchor="t" rtlCol="false" tIns="0" lIns="0" bIns="0" rIns="0">
            <a:spAutoFit/>
          </a:bodyPr>
          <a:lstStyle/>
          <a:p>
            <a:pPr algn="ctr" marL="0" indent="0" lvl="0">
              <a:lnSpc>
                <a:spcPts val="8000"/>
              </a:lnSpc>
            </a:pPr>
            <a:r>
              <a:rPr lang="en-US" sz="8000" spc="-336">
                <a:solidFill>
                  <a:srgbClr val="3139A8"/>
                </a:solidFill>
                <a:latin typeface="Be Vietnam Ultra-Bold"/>
              </a:rPr>
              <a:t>TYPES OF KELOGGER</a:t>
            </a:r>
          </a:p>
        </p:txBody>
      </p:sp>
      <p:sp>
        <p:nvSpPr>
          <p:cNvPr name="TextBox 6" id="6"/>
          <p:cNvSpPr txBox="true"/>
          <p:nvPr/>
        </p:nvSpPr>
        <p:spPr>
          <a:xfrm rot="0">
            <a:off x="2773080" y="4720187"/>
            <a:ext cx="4438583" cy="1398302"/>
          </a:xfrm>
          <a:prstGeom prst="rect">
            <a:avLst/>
          </a:prstGeom>
        </p:spPr>
        <p:txBody>
          <a:bodyPr anchor="t" rtlCol="false" tIns="0" lIns="0" bIns="0" rIns="0">
            <a:spAutoFit/>
          </a:bodyPr>
          <a:lstStyle/>
          <a:p>
            <a:pPr algn="ctr">
              <a:lnSpc>
                <a:spcPts val="5363"/>
              </a:lnSpc>
            </a:pPr>
            <a:r>
              <a:rPr lang="en-US" sz="5207">
                <a:solidFill>
                  <a:srgbClr val="47200F"/>
                </a:solidFill>
                <a:latin typeface="Arimo Bold"/>
              </a:rPr>
              <a:t>software keylooger</a:t>
            </a:r>
          </a:p>
        </p:txBody>
      </p:sp>
      <p:sp>
        <p:nvSpPr>
          <p:cNvPr name="TextBox 7" id="7"/>
          <p:cNvSpPr txBox="true"/>
          <p:nvPr/>
        </p:nvSpPr>
        <p:spPr>
          <a:xfrm rot="0">
            <a:off x="1527489" y="6120090"/>
            <a:ext cx="6505820" cy="2778076"/>
          </a:xfrm>
          <a:prstGeom prst="rect">
            <a:avLst/>
          </a:prstGeom>
        </p:spPr>
        <p:txBody>
          <a:bodyPr anchor="t" rtlCol="false" tIns="0" lIns="0" bIns="0" rIns="0">
            <a:spAutoFit/>
          </a:bodyPr>
          <a:lstStyle/>
          <a:p>
            <a:pPr algn="ctr">
              <a:lnSpc>
                <a:spcPts val="3685"/>
              </a:lnSpc>
            </a:pPr>
            <a:r>
              <a:rPr lang="en-US" sz="2362">
                <a:solidFill>
                  <a:srgbClr val="201E21"/>
                </a:solidFill>
                <a:latin typeface="Montserrat Medium"/>
              </a:rPr>
              <a:t>Software keylogger track system, collect key stroke data within the target operating system, store them on a disk or in remote location, and send them to a attacker who installed the keylogger.</a:t>
            </a:r>
          </a:p>
          <a:p>
            <a:pPr algn="ctr">
              <a:lnSpc>
                <a:spcPts val="3685"/>
              </a:lnSpc>
            </a:pPr>
          </a:p>
        </p:txBody>
      </p:sp>
      <p:grpSp>
        <p:nvGrpSpPr>
          <p:cNvPr name="Group 8" id="8"/>
          <p:cNvGrpSpPr/>
          <p:nvPr/>
        </p:nvGrpSpPr>
        <p:grpSpPr>
          <a:xfrm rot="0">
            <a:off x="9289805" y="4389917"/>
            <a:ext cx="7791195" cy="4124847"/>
            <a:chOff x="0" y="0"/>
            <a:chExt cx="1970294" cy="1043121"/>
          </a:xfrm>
        </p:grpSpPr>
        <p:sp>
          <p:nvSpPr>
            <p:cNvPr name="Freeform 9" id="9"/>
            <p:cNvSpPr/>
            <p:nvPr/>
          </p:nvSpPr>
          <p:spPr>
            <a:xfrm flipH="false" flipV="false" rot="0">
              <a:off x="0" y="0"/>
              <a:ext cx="1970293" cy="1043121"/>
            </a:xfrm>
            <a:custGeom>
              <a:avLst/>
              <a:gdLst/>
              <a:ahLst/>
              <a:cxnLst/>
              <a:rect r="r" b="b" t="t" l="l"/>
              <a:pathLst>
                <a:path h="1043121" w="1970293">
                  <a:moveTo>
                    <a:pt x="0" y="0"/>
                  </a:moveTo>
                  <a:lnTo>
                    <a:pt x="1970293" y="0"/>
                  </a:lnTo>
                  <a:lnTo>
                    <a:pt x="1970293" y="1043121"/>
                  </a:lnTo>
                  <a:lnTo>
                    <a:pt x="0" y="1043121"/>
                  </a:lnTo>
                  <a:close/>
                </a:path>
              </a:pathLst>
            </a:custGeom>
            <a:solidFill>
              <a:srgbClr val="3139A8"/>
            </a:solidFill>
          </p:spPr>
        </p:sp>
        <p:sp>
          <p:nvSpPr>
            <p:cNvPr name="TextBox 10" id="10"/>
            <p:cNvSpPr txBox="true"/>
            <p:nvPr/>
          </p:nvSpPr>
          <p:spPr>
            <a:xfrm>
              <a:off x="0" y="19050"/>
              <a:ext cx="1970294" cy="1024071"/>
            </a:xfrm>
            <a:prstGeom prst="rect">
              <a:avLst/>
            </a:prstGeom>
          </p:spPr>
          <p:txBody>
            <a:bodyPr anchor="ctr" rtlCol="false" tIns="50800" lIns="50800" bIns="50800" rIns="50800"/>
            <a:lstStyle/>
            <a:p>
              <a:pPr algn="ctr">
                <a:lnSpc>
                  <a:spcPts val="2266"/>
                </a:lnSpc>
              </a:pPr>
            </a:p>
          </p:txBody>
        </p:sp>
      </p:grpSp>
      <p:sp>
        <p:nvSpPr>
          <p:cNvPr name="TextBox 11" id="11"/>
          <p:cNvSpPr txBox="true"/>
          <p:nvPr/>
        </p:nvSpPr>
        <p:spPr>
          <a:xfrm rot="0">
            <a:off x="11088550" y="4594480"/>
            <a:ext cx="3817214" cy="1398302"/>
          </a:xfrm>
          <a:prstGeom prst="rect">
            <a:avLst/>
          </a:prstGeom>
        </p:spPr>
        <p:txBody>
          <a:bodyPr anchor="t" rtlCol="false" tIns="0" lIns="0" bIns="0" rIns="0">
            <a:spAutoFit/>
          </a:bodyPr>
          <a:lstStyle/>
          <a:p>
            <a:pPr algn="ctr">
              <a:lnSpc>
                <a:spcPts val="5363"/>
              </a:lnSpc>
            </a:pPr>
            <a:r>
              <a:rPr lang="en-US" sz="5207">
                <a:solidFill>
                  <a:srgbClr val="FFFFFF"/>
                </a:solidFill>
                <a:latin typeface="Arimo Bold"/>
              </a:rPr>
              <a:t>Hadware keylogger</a:t>
            </a:r>
          </a:p>
        </p:txBody>
      </p:sp>
      <p:sp>
        <p:nvSpPr>
          <p:cNvPr name="TextBox 12" id="12"/>
          <p:cNvSpPr txBox="true"/>
          <p:nvPr/>
        </p:nvSpPr>
        <p:spPr>
          <a:xfrm rot="0">
            <a:off x="9289805" y="6013715"/>
            <a:ext cx="7565937" cy="2293445"/>
          </a:xfrm>
          <a:prstGeom prst="rect">
            <a:avLst/>
          </a:prstGeom>
        </p:spPr>
        <p:txBody>
          <a:bodyPr anchor="t" rtlCol="false" tIns="0" lIns="0" bIns="0" rIns="0">
            <a:spAutoFit/>
          </a:bodyPr>
          <a:lstStyle/>
          <a:p>
            <a:pPr algn="ctr">
              <a:lnSpc>
                <a:spcPts val="4620"/>
              </a:lnSpc>
            </a:pPr>
            <a:r>
              <a:rPr lang="en-US" sz="2962">
                <a:solidFill>
                  <a:srgbClr val="FFFFFF"/>
                </a:solidFill>
                <a:latin typeface="Montserrat Medium"/>
              </a:rPr>
              <a:t>These small device connect directly to the end of keyboard to the port on the computer.</a:t>
            </a:r>
          </a:p>
          <a:p>
            <a:pPr algn="ctr">
              <a:lnSpc>
                <a:spcPts val="462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3139A8"/>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121159"/>
            <a:ext cx="6042413" cy="8044682"/>
            <a:chOff x="0" y="0"/>
            <a:chExt cx="3663950" cy="4878070"/>
          </a:xfrm>
        </p:grpSpPr>
        <p:sp>
          <p:nvSpPr>
            <p:cNvPr name="Freeform 3" id="3"/>
            <p:cNvSpPr/>
            <p:nvPr/>
          </p:nvSpPr>
          <p:spPr>
            <a:xfrm flipH="false" flipV="false" rot="0">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2"/>
              <a:stretch>
                <a:fillRect l="-68863" t="0" r="-68863" b="0"/>
              </a:stretch>
            </a:blipFill>
          </p:spPr>
        </p:sp>
        <p:sp>
          <p:nvSpPr>
            <p:cNvPr name="Freeform 4" id="4"/>
            <p:cNvSpPr/>
            <p:nvPr/>
          </p:nvSpPr>
          <p:spPr>
            <a:xfrm flipH="false" flipV="false" rot="0">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name="TextBox 5" id="5"/>
          <p:cNvSpPr txBox="true"/>
          <p:nvPr/>
        </p:nvSpPr>
        <p:spPr>
          <a:xfrm rot="0">
            <a:off x="6042413" y="30480"/>
            <a:ext cx="8385935" cy="2034540"/>
          </a:xfrm>
          <a:prstGeom prst="rect">
            <a:avLst/>
          </a:prstGeom>
        </p:spPr>
        <p:txBody>
          <a:bodyPr anchor="t" rtlCol="false" tIns="0" lIns="0" bIns="0" rIns="0">
            <a:spAutoFit/>
          </a:bodyPr>
          <a:lstStyle/>
          <a:p>
            <a:pPr marL="0" indent="0" lvl="0">
              <a:lnSpc>
                <a:spcPts val="7979"/>
              </a:lnSpc>
            </a:pPr>
            <a:r>
              <a:rPr lang="en-US" sz="6999" spc="-293">
                <a:solidFill>
                  <a:srgbClr val="FFFFFF"/>
                </a:solidFill>
                <a:latin typeface="Be Vietnam Ultra-Bold"/>
              </a:rPr>
              <a:t>HOW KEYLOGGERS WORKS:</a:t>
            </a:r>
          </a:p>
        </p:txBody>
      </p:sp>
      <p:sp>
        <p:nvSpPr>
          <p:cNvPr name="TextBox 6" id="6"/>
          <p:cNvSpPr txBox="true"/>
          <p:nvPr/>
        </p:nvSpPr>
        <p:spPr>
          <a:xfrm rot="0">
            <a:off x="6042413" y="1969770"/>
            <a:ext cx="12245587" cy="10807449"/>
          </a:xfrm>
          <a:prstGeom prst="rect">
            <a:avLst/>
          </a:prstGeom>
        </p:spPr>
        <p:txBody>
          <a:bodyPr anchor="t" rtlCol="false" tIns="0" lIns="0" bIns="0" rIns="0">
            <a:spAutoFit/>
          </a:bodyPr>
          <a:lstStyle/>
          <a:p>
            <a:pPr marL="841995" indent="-420998" lvl="1">
              <a:lnSpc>
                <a:spcPts val="5459"/>
              </a:lnSpc>
              <a:buFont typeface="Arial"/>
              <a:buChar char="•"/>
            </a:pPr>
            <a:r>
              <a:rPr lang="en-US" sz="3899">
                <a:solidFill>
                  <a:srgbClr val="FFFFFF"/>
                </a:solidFill>
                <a:latin typeface="Arimo Medium"/>
              </a:rPr>
              <a:t>Silent Monitoring : Keyloggers operate silently in the background, logging every keystroke made by the user and storing the information for later retrieval .</a:t>
            </a:r>
          </a:p>
          <a:p>
            <a:pPr marL="841999" indent="-420999" lvl="1">
              <a:lnSpc>
                <a:spcPts val="6317"/>
              </a:lnSpc>
              <a:buFont typeface="Arial"/>
              <a:buChar char="•"/>
            </a:pPr>
            <a:r>
              <a:rPr lang="en-US" sz="3899">
                <a:solidFill>
                  <a:srgbClr val="FFFFFF"/>
                </a:solidFill>
                <a:latin typeface="Quicksand Medium"/>
              </a:rPr>
              <a:t>Data Capture : They can capture a wide range of data, including usernames, passwords, emails, chat messages, and any other text entered using the keyboard.</a:t>
            </a:r>
          </a:p>
          <a:p>
            <a:pPr marL="841995" indent="-420998" lvl="1">
              <a:lnSpc>
                <a:spcPts val="5459"/>
              </a:lnSpc>
              <a:buFont typeface="Arial"/>
              <a:buChar char="•"/>
            </a:pPr>
            <a:r>
              <a:rPr lang="en-US" sz="3899">
                <a:solidFill>
                  <a:srgbClr val="FFFFFF"/>
                </a:solidFill>
                <a:latin typeface="Arimo Medium"/>
              </a:rPr>
              <a:t>Transmission of Data : Some keyloggers can transmit the captured data to a remote server, allowing the attacker to access the information from anywhere.</a:t>
            </a:r>
          </a:p>
          <a:p>
            <a:pPr>
              <a:lnSpc>
                <a:spcPts val="7613"/>
              </a:lnSpc>
            </a:pPr>
          </a:p>
          <a:p>
            <a:pPr marL="1014714" indent="-507357" lvl="1">
              <a:lnSpc>
                <a:spcPts val="7613"/>
              </a:lnSpc>
              <a:buFont typeface="Arial"/>
              <a:buChar char="•"/>
            </a:pPr>
          </a:p>
          <a:p>
            <a:pPr marL="1014714" indent="-507357" lvl="1">
              <a:lnSpc>
                <a:spcPts val="7613"/>
              </a:lnSpc>
              <a:buFont typeface="Arial"/>
              <a:buChar char="•"/>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1714837" y="299656"/>
            <a:ext cx="6573163" cy="6172200"/>
          </a:xfrm>
          <a:custGeom>
            <a:avLst/>
            <a:gdLst/>
            <a:ahLst/>
            <a:cxnLst/>
            <a:rect r="r" b="b" t="t" l="l"/>
            <a:pathLst>
              <a:path h="6172200" w="6573163">
                <a:moveTo>
                  <a:pt x="0" y="0"/>
                </a:moveTo>
                <a:lnTo>
                  <a:pt x="6573163" y="0"/>
                </a:lnTo>
                <a:lnTo>
                  <a:pt x="6573163"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07237" y="366331"/>
            <a:ext cx="8936763" cy="993142"/>
          </a:xfrm>
          <a:prstGeom prst="rect">
            <a:avLst/>
          </a:prstGeom>
        </p:spPr>
        <p:txBody>
          <a:bodyPr anchor="t" rtlCol="false" tIns="0" lIns="0" bIns="0" rIns="0">
            <a:spAutoFit/>
          </a:bodyPr>
          <a:lstStyle/>
          <a:p>
            <a:pPr marL="0" indent="0" lvl="0">
              <a:lnSpc>
                <a:spcPts val="7630"/>
              </a:lnSpc>
            </a:pPr>
            <a:r>
              <a:rPr lang="en-US" sz="7000" spc="-294">
                <a:solidFill>
                  <a:srgbClr val="3139A8"/>
                </a:solidFill>
                <a:latin typeface="Be Vietnam Ultra-Bold"/>
              </a:rPr>
              <a:t>PERVENTION</a:t>
            </a:r>
          </a:p>
        </p:txBody>
      </p:sp>
      <p:sp>
        <p:nvSpPr>
          <p:cNvPr name="TextBox 4" id="4"/>
          <p:cNvSpPr txBox="true"/>
          <p:nvPr/>
        </p:nvSpPr>
        <p:spPr>
          <a:xfrm rot="0">
            <a:off x="207237" y="1423251"/>
            <a:ext cx="11507600" cy="7807330"/>
          </a:xfrm>
          <a:prstGeom prst="rect">
            <a:avLst/>
          </a:prstGeom>
        </p:spPr>
        <p:txBody>
          <a:bodyPr anchor="t" rtlCol="false" tIns="0" lIns="0" bIns="0" rIns="0">
            <a:spAutoFit/>
          </a:bodyPr>
          <a:lstStyle/>
          <a:p>
            <a:pPr>
              <a:lnSpc>
                <a:spcPts val="7906"/>
              </a:lnSpc>
            </a:pPr>
            <a:r>
              <a:rPr lang="en-US" sz="4880">
                <a:solidFill>
                  <a:srgbClr val="3139A8"/>
                </a:solidFill>
                <a:latin typeface="Quicksand Medium"/>
              </a:rPr>
              <a:t>The</a:t>
            </a:r>
            <a:r>
              <a:rPr lang="en-US" sz="4880">
                <a:solidFill>
                  <a:srgbClr val="3139A8"/>
                </a:solidFill>
                <a:latin typeface="Quicksand Medium"/>
              </a:rPr>
              <a:t>re are several ways to prevent Keyloggers:</a:t>
            </a:r>
          </a:p>
          <a:p>
            <a:pPr>
              <a:lnSpc>
                <a:spcPts val="7906"/>
              </a:lnSpc>
            </a:pPr>
          </a:p>
          <a:p>
            <a:pPr marL="1053777" indent="-526889" lvl="1">
              <a:lnSpc>
                <a:spcPts val="7906"/>
              </a:lnSpc>
              <a:buFont typeface="Arial"/>
              <a:buChar char="•"/>
            </a:pPr>
            <a:r>
              <a:rPr lang="en-US" sz="4880">
                <a:solidFill>
                  <a:srgbClr val="3139A8"/>
                </a:solidFill>
                <a:latin typeface="Quicksand Medium"/>
              </a:rPr>
              <a:t>Anti-Virus/Spyware &amp; Firewalls. </a:t>
            </a:r>
          </a:p>
          <a:p>
            <a:pPr marL="1053777" indent="-526889" lvl="1">
              <a:lnSpc>
                <a:spcPts val="7906"/>
              </a:lnSpc>
              <a:buFont typeface="Arial"/>
              <a:buChar char="•"/>
            </a:pPr>
            <a:r>
              <a:rPr lang="en-US" sz="4880">
                <a:solidFill>
                  <a:srgbClr val="3139A8"/>
                </a:solidFill>
                <a:latin typeface="Quicksand Medium"/>
              </a:rPr>
              <a:t>Automatic Form Fillers.</a:t>
            </a:r>
          </a:p>
          <a:p>
            <a:pPr marL="1053777" indent="-526889" lvl="1">
              <a:lnSpc>
                <a:spcPts val="7906"/>
              </a:lnSpc>
              <a:buFont typeface="Arial"/>
              <a:buChar char="•"/>
            </a:pPr>
            <a:r>
              <a:rPr lang="en-US" sz="4880">
                <a:solidFill>
                  <a:srgbClr val="3139A8"/>
                </a:solidFill>
                <a:latin typeface="Quicksand Medium"/>
              </a:rPr>
              <a:t> Alternative Keyboard Layouts.</a:t>
            </a:r>
          </a:p>
          <a:p>
            <a:pPr marL="1053774" indent="-526887" lvl="1">
              <a:lnSpc>
                <a:spcPts val="6833"/>
              </a:lnSpc>
              <a:buFont typeface="Arial"/>
              <a:buChar char="•"/>
            </a:pPr>
            <a:r>
              <a:rPr lang="en-US" sz="4880">
                <a:solidFill>
                  <a:srgbClr val="3139A8"/>
                </a:solidFill>
                <a:latin typeface="Arimo Medium"/>
              </a:rPr>
              <a:t> On screen Keyboards</a:t>
            </a:r>
          </a:p>
          <a:p>
            <a:pPr>
              <a:lnSpc>
                <a:spcPts val="7906"/>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grpSp>
        <p:nvGrpSpPr>
          <p:cNvPr name="Group 2" id="2"/>
          <p:cNvGrpSpPr/>
          <p:nvPr/>
        </p:nvGrpSpPr>
        <p:grpSpPr>
          <a:xfrm rot="0">
            <a:off x="10100733" y="-633455"/>
            <a:ext cx="9434011" cy="11553911"/>
            <a:chOff x="0" y="0"/>
            <a:chExt cx="2385741" cy="2921836"/>
          </a:xfrm>
        </p:grpSpPr>
        <p:sp>
          <p:nvSpPr>
            <p:cNvPr name="Freeform 3" id="3"/>
            <p:cNvSpPr/>
            <p:nvPr/>
          </p:nvSpPr>
          <p:spPr>
            <a:xfrm flipH="false" flipV="false" rot="0">
              <a:off x="0" y="0"/>
              <a:ext cx="2385741" cy="2921836"/>
            </a:xfrm>
            <a:custGeom>
              <a:avLst/>
              <a:gdLst/>
              <a:ahLst/>
              <a:cxnLst/>
              <a:rect r="r" b="b" t="t" l="l"/>
              <a:pathLst>
                <a:path h="2921836" w="2385741">
                  <a:moveTo>
                    <a:pt x="0" y="0"/>
                  </a:moveTo>
                  <a:lnTo>
                    <a:pt x="2385741" y="0"/>
                  </a:lnTo>
                  <a:lnTo>
                    <a:pt x="2385741" y="2921836"/>
                  </a:lnTo>
                  <a:lnTo>
                    <a:pt x="0" y="2921836"/>
                  </a:lnTo>
                  <a:close/>
                </a:path>
              </a:pathLst>
            </a:custGeom>
            <a:solidFill>
              <a:srgbClr val="F1EBE5"/>
            </a:solidFill>
          </p:spPr>
        </p:sp>
        <p:sp>
          <p:nvSpPr>
            <p:cNvPr name="TextBox 4" id="4"/>
            <p:cNvSpPr txBox="true"/>
            <p:nvPr/>
          </p:nvSpPr>
          <p:spPr>
            <a:xfrm>
              <a:off x="0" y="19050"/>
              <a:ext cx="2385741" cy="2902786"/>
            </a:xfrm>
            <a:prstGeom prst="rect">
              <a:avLst/>
            </a:prstGeom>
          </p:spPr>
          <p:txBody>
            <a:bodyPr anchor="ctr" rtlCol="false" tIns="50800" lIns="50800" bIns="50800" rIns="50800"/>
            <a:lstStyle/>
            <a:p>
              <a:pPr algn="ctr">
                <a:lnSpc>
                  <a:spcPts val="2266"/>
                </a:lnSpc>
              </a:pPr>
            </a:p>
          </p:txBody>
        </p:sp>
      </p:grpSp>
      <p:sp>
        <p:nvSpPr>
          <p:cNvPr name="Freeform 5" id="5"/>
          <p:cNvSpPr/>
          <p:nvPr/>
        </p:nvSpPr>
        <p:spPr>
          <a:xfrm flipH="false" flipV="false" rot="0">
            <a:off x="11164457" y="1714729"/>
            <a:ext cx="5904343" cy="6857542"/>
          </a:xfrm>
          <a:custGeom>
            <a:avLst/>
            <a:gdLst/>
            <a:ahLst/>
            <a:cxnLst/>
            <a:rect r="r" b="b" t="t" l="l"/>
            <a:pathLst>
              <a:path h="6857542" w="5904343">
                <a:moveTo>
                  <a:pt x="0" y="0"/>
                </a:moveTo>
                <a:lnTo>
                  <a:pt x="5904343" y="0"/>
                </a:lnTo>
                <a:lnTo>
                  <a:pt x="5904343" y="6857542"/>
                </a:lnTo>
                <a:lnTo>
                  <a:pt x="0" y="68575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0" y="38100"/>
            <a:ext cx="9605135" cy="1024890"/>
          </a:xfrm>
          <a:prstGeom prst="rect">
            <a:avLst/>
          </a:prstGeom>
        </p:spPr>
        <p:txBody>
          <a:bodyPr anchor="t" rtlCol="false" tIns="0" lIns="0" bIns="0" rIns="0">
            <a:spAutoFit/>
          </a:bodyPr>
          <a:lstStyle/>
          <a:p>
            <a:pPr marL="0" indent="0" lvl="0">
              <a:lnSpc>
                <a:spcPts val="7979"/>
              </a:lnSpc>
            </a:pPr>
            <a:r>
              <a:rPr lang="en-US" sz="6999" spc="-293">
                <a:solidFill>
                  <a:srgbClr val="FFFFFF"/>
                </a:solidFill>
                <a:latin typeface="Be Vietnam Ultra-Bold"/>
              </a:rPr>
              <a:t>PROBLEM STATEMENT</a:t>
            </a:r>
          </a:p>
        </p:txBody>
      </p:sp>
      <p:sp>
        <p:nvSpPr>
          <p:cNvPr name="TextBox 7" id="7"/>
          <p:cNvSpPr txBox="true"/>
          <p:nvPr/>
        </p:nvSpPr>
        <p:spPr>
          <a:xfrm rot="0">
            <a:off x="0" y="1167661"/>
            <a:ext cx="10100733" cy="8714616"/>
          </a:xfrm>
          <a:prstGeom prst="rect">
            <a:avLst/>
          </a:prstGeom>
        </p:spPr>
        <p:txBody>
          <a:bodyPr anchor="t" rtlCol="false" tIns="0" lIns="0" bIns="0" rIns="0">
            <a:spAutoFit/>
          </a:bodyPr>
          <a:lstStyle/>
          <a:p>
            <a:pPr>
              <a:lnSpc>
                <a:spcPts val="6965"/>
              </a:lnSpc>
            </a:pPr>
            <a:r>
              <a:rPr lang="en-US" sz="4299">
                <a:solidFill>
                  <a:srgbClr val="201E21"/>
                </a:solidFill>
                <a:latin typeface="Quicksand Medium"/>
              </a:rPr>
              <a:t>A keylogger is a type of surveillance software (or hardware) that is designed to record keystrokes on a device such as a computer or smartphone. The primary purpose of a keylogger is to covertly monitor and capture the user's keystrokes, which can include sensitive information such as passwords, credit card numbers, or other personal data.</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3139A8"/>
        </a:solidFill>
      </p:bgPr>
    </p:bg>
    <p:spTree>
      <p:nvGrpSpPr>
        <p:cNvPr id="1" name=""/>
        <p:cNvGrpSpPr/>
        <p:nvPr/>
      </p:nvGrpSpPr>
      <p:grpSpPr>
        <a:xfrm>
          <a:off x="0" y="0"/>
          <a:ext cx="0" cy="0"/>
          <a:chOff x="0" y="0"/>
          <a:chExt cx="0" cy="0"/>
        </a:xfrm>
      </p:grpSpPr>
      <p:sp>
        <p:nvSpPr>
          <p:cNvPr name="TextBox 2" id="2"/>
          <p:cNvSpPr txBox="true"/>
          <p:nvPr/>
        </p:nvSpPr>
        <p:spPr>
          <a:xfrm rot="0">
            <a:off x="0" y="1669945"/>
            <a:ext cx="18288000" cy="5971799"/>
          </a:xfrm>
          <a:prstGeom prst="rect">
            <a:avLst/>
          </a:prstGeom>
        </p:spPr>
        <p:txBody>
          <a:bodyPr anchor="t" rtlCol="false" tIns="0" lIns="0" bIns="0" rIns="0">
            <a:spAutoFit/>
          </a:bodyPr>
          <a:lstStyle/>
          <a:p>
            <a:pPr algn="ctr">
              <a:lnSpc>
                <a:spcPts val="9557"/>
              </a:lnSpc>
            </a:pPr>
            <a:r>
              <a:rPr lang="en-US" sz="5899">
                <a:solidFill>
                  <a:srgbClr val="FFFFFF"/>
                </a:solidFill>
                <a:latin typeface="Quicksand Medium"/>
              </a:rPr>
              <a:t>The proposed system is a comprehensive security solution designed to detect and mitigate the risks posed by keyloggers. It aims to protect sensitive information by preventing unauthorized access to keystrokes and enhancing overall system security.</a:t>
            </a:r>
          </a:p>
        </p:txBody>
      </p:sp>
      <p:sp>
        <p:nvSpPr>
          <p:cNvPr name="TextBox 3" id="3"/>
          <p:cNvSpPr txBox="true"/>
          <p:nvPr/>
        </p:nvSpPr>
        <p:spPr>
          <a:xfrm rot="0">
            <a:off x="2565982" y="660894"/>
            <a:ext cx="11173634" cy="742950"/>
          </a:xfrm>
          <a:prstGeom prst="rect">
            <a:avLst/>
          </a:prstGeom>
        </p:spPr>
        <p:txBody>
          <a:bodyPr anchor="t" rtlCol="false" tIns="0" lIns="0" bIns="0" rIns="0">
            <a:spAutoFit/>
          </a:bodyPr>
          <a:lstStyle/>
          <a:p>
            <a:pPr algn="ctr">
              <a:lnSpc>
                <a:spcPts val="5700"/>
              </a:lnSpc>
              <a:spcBef>
                <a:spcPct val="0"/>
              </a:spcBef>
            </a:pPr>
            <a:r>
              <a:rPr lang="en-US" sz="5000" spc="-210">
                <a:solidFill>
                  <a:srgbClr val="FFFFFF"/>
                </a:solidFill>
                <a:latin typeface="Be Vietnam Ultra-Bold"/>
              </a:rPr>
              <a:t>PROPOSED SYSTEM: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DAGA911M4ZE</dc:identifier>
  <dcterms:modified xsi:type="dcterms:W3CDTF">2011-08-01T06:04:30Z</dcterms:modified>
  <cp:revision>1</cp:revision>
  <dc:title>Blue and Yellow Playful Doodle Digital Brainstorm Presentation</dc:title>
</cp:coreProperties>
</file>